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845" r:id="rId1"/>
  </p:sldMasterIdLst>
  <p:notesMasterIdLst>
    <p:notesMasterId r:id="rId22"/>
  </p:notesMasterIdLst>
  <p:handoutMasterIdLst>
    <p:handoutMasterId r:id="rId23"/>
  </p:handoutMasterIdLst>
  <p:sldIdLst>
    <p:sldId id="256" r:id="rId2"/>
    <p:sldId id="257" r:id="rId3"/>
    <p:sldId id="258" r:id="rId4"/>
    <p:sldId id="284" r:id="rId5"/>
    <p:sldId id="285" r:id="rId6"/>
    <p:sldId id="287" r:id="rId7"/>
    <p:sldId id="288" r:id="rId8"/>
    <p:sldId id="286" r:id="rId9"/>
    <p:sldId id="269" r:id="rId10"/>
    <p:sldId id="293" r:id="rId11"/>
    <p:sldId id="290" r:id="rId12"/>
    <p:sldId id="260" r:id="rId13"/>
    <p:sldId id="292" r:id="rId14"/>
    <p:sldId id="291" r:id="rId15"/>
    <p:sldId id="275" r:id="rId16"/>
    <p:sldId id="276" r:id="rId17"/>
    <p:sldId id="294" r:id="rId18"/>
    <p:sldId id="266" r:id="rId19"/>
    <p:sldId id="262" r:id="rId20"/>
    <p:sldId id="263"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8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4" charset="-128"/>
        <a:cs typeface="+mn-cs"/>
      </a:defRPr>
    </a:lvl5pPr>
    <a:lvl6pPr marL="2286000" algn="l" defTabSz="914400" rtl="0" eaLnBrk="1" latinLnBrk="0" hangingPunct="1">
      <a:defRPr kern="1200">
        <a:solidFill>
          <a:schemeClr val="tx1"/>
        </a:solidFill>
        <a:latin typeface="Arial" charset="0"/>
        <a:ea typeface="ＭＳ Ｐゴシック" pitchFamily="-84" charset="-128"/>
        <a:cs typeface="+mn-cs"/>
      </a:defRPr>
    </a:lvl6pPr>
    <a:lvl7pPr marL="2743200" algn="l" defTabSz="914400" rtl="0" eaLnBrk="1" latinLnBrk="0" hangingPunct="1">
      <a:defRPr kern="1200">
        <a:solidFill>
          <a:schemeClr val="tx1"/>
        </a:solidFill>
        <a:latin typeface="Arial" charset="0"/>
        <a:ea typeface="ＭＳ Ｐゴシック" pitchFamily="-84" charset="-128"/>
        <a:cs typeface="+mn-cs"/>
      </a:defRPr>
    </a:lvl7pPr>
    <a:lvl8pPr marL="3200400" algn="l" defTabSz="914400" rtl="0" eaLnBrk="1" latinLnBrk="0" hangingPunct="1">
      <a:defRPr kern="1200">
        <a:solidFill>
          <a:schemeClr val="tx1"/>
        </a:solidFill>
        <a:latin typeface="Arial" charset="0"/>
        <a:ea typeface="ＭＳ Ｐゴシック" pitchFamily="-84" charset="-128"/>
        <a:cs typeface="+mn-cs"/>
      </a:defRPr>
    </a:lvl8pPr>
    <a:lvl9pPr marL="3657600" algn="l" defTabSz="914400" rtl="0" eaLnBrk="1" latinLnBrk="0" hangingPunct="1">
      <a:defRPr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18F"/>
    <a:srgbClr val="39709C"/>
    <a:srgbClr val="3A9C97"/>
    <a:srgbClr val="C7C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14" autoAdjust="0"/>
  </p:normalViewPr>
  <p:slideViewPr>
    <p:cSldViewPr snapToGrid="0" snapToObjects="1">
      <p:cViewPr>
        <p:scale>
          <a:sx n="100" d="100"/>
          <a:sy n="100" d="100"/>
        </p:scale>
        <p:origin x="-1224" y="-8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7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84" charset="0"/>
              </a:defRPr>
            </a:lvl1pPr>
          </a:lstStyle>
          <a:p>
            <a:pPr>
              <a:defRPr/>
            </a:pPr>
            <a:fld id="{37EDED3B-FF82-4F04-82B8-08AF20383A1B}" type="datetime1">
              <a:rPr lang="en-US" altLang="en-US"/>
              <a:pPr>
                <a:defRPr/>
              </a:pPr>
              <a:t>4/17/16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a:t>Lesson 2: Consequences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84" charset="0"/>
              </a:defRPr>
            </a:lvl1pPr>
          </a:lstStyle>
          <a:p>
            <a:pPr>
              <a:defRPr/>
            </a:pPr>
            <a:fld id="{23731571-6A0D-41BE-BD9B-0A2B179CDE7D}" type="slidenum">
              <a:rPr lang="en-US" altLang="en-US"/>
              <a:pPr>
                <a:defRPr/>
              </a:pPr>
              <a:t>‹#›</a:t>
            </a:fld>
            <a:endParaRPr lang="en-US" altLang="en-US"/>
          </a:p>
        </p:txBody>
      </p:sp>
    </p:spTree>
    <p:extLst>
      <p:ext uri="{BB962C8B-B14F-4D97-AF65-F5344CB8AC3E}">
        <p14:creationId xmlns:p14="http://schemas.microsoft.com/office/powerpoint/2010/main" val="11300121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84" charset="0"/>
              </a:defRPr>
            </a:lvl1pPr>
          </a:lstStyle>
          <a:p>
            <a:pPr>
              <a:defRPr/>
            </a:pPr>
            <a:fld id="{EB551C8E-03EF-4CEE-885A-24E7CC52F222}" type="datetime1">
              <a:rPr lang="en-US" altLang="en-US"/>
              <a:pPr>
                <a:defRPr/>
              </a:pPr>
              <a:t>4/17/16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a:t>Lesson 2: Consequences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84" charset="0"/>
              </a:defRPr>
            </a:lvl1pPr>
          </a:lstStyle>
          <a:p>
            <a:pPr>
              <a:defRPr/>
            </a:pPr>
            <a:fld id="{FDB2ED49-D342-4A56-B00A-8298EC81C1B7}" type="slidenum">
              <a:rPr lang="en-US" altLang="en-US"/>
              <a:pPr>
                <a:defRPr/>
              </a:pPr>
              <a:t>‹#›</a:t>
            </a:fld>
            <a:endParaRPr lang="en-US" altLang="en-US"/>
          </a:p>
        </p:txBody>
      </p:sp>
    </p:spTree>
    <p:extLst>
      <p:ext uri="{BB962C8B-B14F-4D97-AF65-F5344CB8AC3E}">
        <p14:creationId xmlns:p14="http://schemas.microsoft.com/office/powerpoint/2010/main" val="1960682460"/>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9176EB26-C733-41EA-9863-87A3D295EF1A}" type="slidenum">
              <a:rPr lang="en-US" altLang="en-US"/>
              <a:pPr eaLnBrk="1" hangingPunct="1">
                <a:spcBef>
                  <a:spcPct val="0"/>
                </a:spcBef>
              </a:pPr>
              <a:t>1</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Source: USFWS Cost</a:t>
            </a:r>
            <a:r>
              <a:rPr lang="en-US" altLang="en-US" baseline="0" dirty="0" smtClean="0"/>
              <a:t> of </a:t>
            </a:r>
            <a:r>
              <a:rPr lang="en-US" altLang="en-US" baseline="0" dirty="0" err="1" smtClean="0"/>
              <a:t>Invasives</a:t>
            </a:r>
            <a:r>
              <a:rPr lang="en-US" altLang="en-US" baseline="0" dirty="0" smtClean="0"/>
              <a:t> Fact Sheet</a:t>
            </a: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80EBC9AD-B255-4D77-BCA9-D1CF5BBA59AD}" type="slidenum">
              <a:rPr lang="en-US" altLang="en-US"/>
              <a:pPr eaLnBrk="1" hangingPunct="1">
                <a:spcBef>
                  <a:spcPct val="0"/>
                </a:spcBef>
              </a:pPr>
              <a:t>10</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Source:</a:t>
            </a:r>
            <a:r>
              <a:rPr lang="en-US" altLang="en-US" baseline="0" dirty="0" smtClean="0"/>
              <a:t> Molnar et al. 2008</a:t>
            </a:r>
          </a:p>
          <a:p>
            <a:pPr eaLnBrk="1" hangingPunct="1">
              <a:spcBef>
                <a:spcPct val="0"/>
              </a:spcBef>
            </a:pPr>
            <a:endParaRPr lang="en-US" altLang="en-US" baseline="0" dirty="0" smtClean="0"/>
          </a:p>
          <a:p>
            <a:pPr eaLnBrk="1" hangingPunct="1">
              <a:spcBef>
                <a:spcPct val="0"/>
              </a:spcBef>
            </a:pPr>
            <a:r>
              <a:rPr lang="en-US" altLang="en-US" baseline="0" dirty="0" smtClean="0"/>
              <a:t>According to the International Union for Conservation of Nature the most significant threats to biodiversity are listed below.</a:t>
            </a:r>
          </a:p>
          <a:p>
            <a:pPr marL="171450" indent="-171450" eaLnBrk="1" hangingPunct="1">
              <a:spcBef>
                <a:spcPct val="0"/>
              </a:spcBef>
              <a:buFont typeface="Arial" panose="020B0604020202020204" pitchFamily="34" charset="0"/>
              <a:buChar char="•"/>
            </a:pPr>
            <a:r>
              <a:rPr lang="en-US" altLang="en-US" dirty="0" smtClean="0"/>
              <a:t>Habitat loss</a:t>
            </a:r>
            <a:r>
              <a:rPr lang="en-US" altLang="en-US" baseline="0" dirty="0" smtClean="0"/>
              <a:t> and degradation</a:t>
            </a:r>
          </a:p>
          <a:p>
            <a:pPr marL="171450" indent="-171450" eaLnBrk="1" hangingPunct="1">
              <a:spcBef>
                <a:spcPct val="0"/>
              </a:spcBef>
              <a:buFont typeface="Arial" panose="020B0604020202020204" pitchFamily="34" charset="0"/>
              <a:buChar char="•"/>
            </a:pPr>
            <a:r>
              <a:rPr lang="en-US" altLang="en-US" baseline="0" dirty="0" smtClean="0"/>
              <a:t>Invasive Alien Species</a:t>
            </a:r>
          </a:p>
          <a:p>
            <a:pPr marL="171450" indent="-171450" eaLnBrk="1" hangingPunct="1">
              <a:spcBef>
                <a:spcPct val="0"/>
              </a:spcBef>
              <a:buFont typeface="Arial" panose="020B0604020202020204" pitchFamily="34" charset="0"/>
              <a:buChar char="•"/>
            </a:pPr>
            <a:r>
              <a:rPr lang="en-US" altLang="en-US" baseline="0" dirty="0" smtClean="0"/>
              <a:t>Over-exploitation of natural resources</a:t>
            </a:r>
          </a:p>
          <a:p>
            <a:pPr marL="171450" indent="-171450" eaLnBrk="1" hangingPunct="1">
              <a:spcBef>
                <a:spcPct val="0"/>
              </a:spcBef>
              <a:buFont typeface="Arial" panose="020B0604020202020204" pitchFamily="34" charset="0"/>
              <a:buChar char="•"/>
            </a:pPr>
            <a:r>
              <a:rPr lang="en-US" altLang="en-US" baseline="0" dirty="0" smtClean="0"/>
              <a:t>Pollution and disease</a:t>
            </a:r>
          </a:p>
          <a:p>
            <a:pPr marL="171450" indent="-171450" eaLnBrk="1" hangingPunct="1">
              <a:spcBef>
                <a:spcPct val="0"/>
              </a:spcBef>
              <a:buFont typeface="Arial" panose="020B0604020202020204" pitchFamily="34" charset="0"/>
              <a:buChar char="•"/>
            </a:pPr>
            <a:r>
              <a:rPr lang="en-US" altLang="en-US" baseline="0" dirty="0" smtClean="0"/>
              <a:t>Human induced climate change</a:t>
            </a:r>
          </a:p>
          <a:p>
            <a:pPr marL="0" indent="0" eaLnBrk="1" hangingPunct="1">
              <a:spcBef>
                <a:spcPct val="0"/>
              </a:spcBef>
              <a:buFont typeface="Arial" panose="020B0604020202020204" pitchFamily="34" charset="0"/>
              <a:buNone/>
            </a:pPr>
            <a:endParaRPr lang="en-US" altLang="en-US" dirty="0" smtClean="0"/>
          </a:p>
          <a:p>
            <a:pPr marL="0" indent="0" eaLnBrk="1" hangingPunct="1">
              <a:spcBef>
                <a:spcPct val="0"/>
              </a:spcBef>
              <a:buFont typeface="Arial" panose="020B0604020202020204" pitchFamily="34" charset="0"/>
              <a:buNone/>
            </a:pPr>
            <a:r>
              <a:rPr lang="en-US" altLang="en-US" dirty="0" smtClean="0"/>
              <a:t>For</a:t>
            </a:r>
            <a:r>
              <a:rPr lang="en-US" altLang="en-US" baseline="0" dirty="0" smtClean="0"/>
              <a:t> more information see the IUCN webpage on biodiversity.</a:t>
            </a:r>
          </a:p>
          <a:p>
            <a:pPr marL="0" indent="0" eaLnBrk="1" hangingPunct="1">
              <a:spcBef>
                <a:spcPct val="0"/>
              </a:spcBef>
              <a:buFont typeface="Arial" panose="020B0604020202020204" pitchFamily="34" charset="0"/>
              <a:buNone/>
            </a:pPr>
            <a:r>
              <a:rPr lang="en-US" altLang="en-US" dirty="0" smtClean="0"/>
              <a:t>http://www.iucn.org/what/biodiversity/about/</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9CEBE03B-23CC-4724-886A-37B4F185CD77}" type="slidenum">
              <a:rPr lang="en-US" altLang="en-US"/>
              <a:pPr eaLnBrk="1" hangingPunct="1">
                <a:spcBef>
                  <a:spcPct val="0"/>
                </a:spcBef>
              </a:pPr>
              <a:t>11</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Image</a:t>
            </a:r>
            <a:r>
              <a:rPr lang="en-US" altLang="en-US" baseline="0" dirty="0" smtClean="0"/>
              <a:t> Source </a:t>
            </a:r>
            <a:r>
              <a:rPr lang="en-US" altLang="en-US" baseline="0" dirty="0" err="1" smtClean="0"/>
              <a:t>BirdLife</a:t>
            </a:r>
            <a:r>
              <a:rPr lang="en-US" altLang="en-US" baseline="0" dirty="0" smtClean="0"/>
              <a:t> International, http://www.birdlife.org/datazone/sowb/casestudy/127</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smtClean="0"/>
              <a:t>Analysis of data held in </a:t>
            </a:r>
            <a:r>
              <a:rPr lang="en-US" sz="1200" dirty="0" err="1" smtClean="0"/>
              <a:t>BirdLife’s</a:t>
            </a:r>
            <a:r>
              <a:rPr lang="en-US" sz="1200" dirty="0" smtClean="0"/>
              <a:t> World Bird Database (2008).</a:t>
            </a:r>
            <a:endParaRPr lang="en-US" sz="1100"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9CEBE03B-23CC-4724-886A-37B4F185CD77}" type="slidenum">
              <a:rPr lang="en-US" altLang="en-US"/>
              <a:pPr eaLnBrk="1" hangingPunct="1">
                <a:spcBef>
                  <a:spcPct val="0"/>
                </a:spcBef>
              </a:pPr>
              <a:t>12</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Figure Source:</a:t>
            </a:r>
            <a:r>
              <a:rPr lang="en-US" altLang="en-US" baseline="0" dirty="0" smtClean="0"/>
              <a:t> Pacific Invasive Species Initiative, Benefits of Eradication</a:t>
            </a:r>
          </a:p>
          <a:p>
            <a:pPr eaLnBrk="1" hangingPunct="1"/>
            <a:r>
              <a:rPr lang="en-US" altLang="en-US" baseline="0" dirty="0" smtClean="0"/>
              <a:t>http://rce.pacificinvasivesinitiative.org/intro/Benefits_of_Eradication-Threat.html</a:t>
            </a: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B8E82605-1B43-464B-BFB0-7242A50888D3}" type="slidenum">
              <a:rPr lang="en-US" altLang="en-US"/>
              <a:pPr eaLnBrk="1" hangingPunct="1">
                <a:spcBef>
                  <a:spcPct val="0"/>
                </a:spcBef>
              </a:pPr>
              <a:t>13</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Alaska Maritime National Wildlife Refuge</a:t>
            </a:r>
            <a:endParaRPr lang="en-US" dirty="0"/>
          </a:p>
        </p:txBody>
      </p:sp>
      <p:sp>
        <p:nvSpPr>
          <p:cNvPr id="4" name="Footer Placeholder 3"/>
          <p:cNvSpPr>
            <a:spLocks noGrp="1"/>
          </p:cNvSpPr>
          <p:nvPr>
            <p:ph type="ftr" sz="quarter" idx="10"/>
          </p:nvPr>
        </p:nvSpPr>
        <p:spPr/>
        <p:txBody>
          <a:bodyPr/>
          <a:lstStyle/>
          <a:p>
            <a:pPr>
              <a:defRPr/>
            </a:pPr>
            <a:r>
              <a:rPr lang="en-US" smtClean="0"/>
              <a:t>Lesson 2: Consequences</a:t>
            </a:r>
            <a:endParaRPr lang="en-US"/>
          </a:p>
        </p:txBody>
      </p:sp>
      <p:sp>
        <p:nvSpPr>
          <p:cNvPr id="5" name="Slide Number Placeholder 4"/>
          <p:cNvSpPr>
            <a:spLocks noGrp="1"/>
          </p:cNvSpPr>
          <p:nvPr>
            <p:ph type="sldNum" sz="quarter" idx="11"/>
          </p:nvPr>
        </p:nvSpPr>
        <p:spPr/>
        <p:txBody>
          <a:bodyPr/>
          <a:lstStyle/>
          <a:p>
            <a:pPr>
              <a:defRPr/>
            </a:pPr>
            <a:fld id="{FDB2ED49-D342-4A56-B00A-8298EC81C1B7}" type="slidenum">
              <a:rPr lang="en-US" altLang="en-US" smtClean="0"/>
              <a:pPr>
                <a:defRPr/>
              </a:pPr>
              <a:t>14</a:t>
            </a:fld>
            <a:endParaRPr lang="en-US" altLang="en-US"/>
          </a:p>
        </p:txBody>
      </p:sp>
    </p:spTree>
    <p:extLst>
      <p:ext uri="{BB962C8B-B14F-4D97-AF65-F5344CB8AC3E}">
        <p14:creationId xmlns:p14="http://schemas.microsoft.com/office/powerpoint/2010/main" val="20020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Illustration</a:t>
            </a:r>
            <a:r>
              <a:rPr lang="en-US" altLang="en-US" baseline="0" dirty="0" smtClean="0"/>
              <a:t>: ©Ram </a:t>
            </a:r>
            <a:r>
              <a:rPr lang="en-US" altLang="en-US" baseline="0" dirty="0" err="1" smtClean="0"/>
              <a:t>Papish</a:t>
            </a:r>
            <a:endParaRPr lang="en-US" altLang="en-US" baseline="0" dirty="0" smtClean="0"/>
          </a:p>
          <a:p>
            <a:endParaRPr lang="en-US" altLang="en-US" baseline="0" dirty="0" smtClean="0"/>
          </a:p>
          <a:p>
            <a:r>
              <a:rPr lang="en-US" altLang="en-US" baseline="0" dirty="0" smtClean="0"/>
              <a:t>Rats have reached 80% of the worlds islands. </a:t>
            </a:r>
          </a:p>
          <a:p>
            <a:r>
              <a:rPr lang="en-US" altLang="en-US" baseline="0" dirty="0" smtClean="0"/>
              <a:t>Rats in islands with seabirds prey mainly on seabird eggs and chicks causing the population to decline.</a:t>
            </a:r>
            <a:endParaRPr lang="en-US" altLang="en-US" dirty="0" smtClean="0"/>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fontAlgn="base" hangingPunct="1">
              <a:spcBef>
                <a:spcPct val="0"/>
              </a:spcBef>
              <a:spcAft>
                <a:spcPct val="0"/>
              </a:spcAft>
            </a:pPr>
            <a:r>
              <a:rPr lang="en-US" altLang="en-US" smtClean="0"/>
              <a:t>Lesson 2: Consequences</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12FE4131-8DFE-405E-BE83-78897DE59F14}" type="slidenum">
              <a:rPr lang="en-US" altLang="en-US"/>
              <a:pPr eaLnBrk="1" hangingPunct="1">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Seabird guano: the excrement of seabirds</a:t>
            </a:r>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fontAlgn="base" hangingPunct="1">
              <a:spcBef>
                <a:spcPct val="0"/>
              </a:spcBef>
              <a:spcAft>
                <a:spcPct val="0"/>
              </a:spcAft>
            </a:pPr>
            <a:r>
              <a:rPr lang="en-US" altLang="en-US" smtClean="0"/>
              <a:t>Lesson 2: Consequences</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12FE4131-8DFE-405E-BE83-78897DE59F14}" type="slidenum">
              <a:rPr lang="en-US" altLang="en-US"/>
              <a:pPr eaLnBrk="1" hangingPunct="1">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Image Source: ADF&amp;G, http://www.adfg.alaska.gov/index.cfm?adfg=invasiveprofiles.norwayrat_distribution</a:t>
            </a:r>
          </a:p>
          <a:p>
            <a:endParaRPr lang="en-US" dirty="0" smtClean="0"/>
          </a:p>
          <a:p>
            <a:r>
              <a:rPr lang="en-US" b="1" dirty="0" smtClean="0"/>
              <a:t>U.S.</a:t>
            </a:r>
            <a:r>
              <a:rPr lang="en-US" b="1" baseline="0" dirty="0" smtClean="0"/>
              <a:t> Fish and Wildlife Service </a:t>
            </a:r>
            <a:r>
              <a:rPr lang="en-US" baseline="0" dirty="0" smtClean="0"/>
              <a:t>(http://</a:t>
            </a:r>
            <a:r>
              <a:rPr lang="en-US" baseline="0" dirty="0" err="1" smtClean="0"/>
              <a:t>www.fws.gov</a:t>
            </a:r>
            <a:r>
              <a:rPr lang="en-US" baseline="0" dirty="0" smtClean="0"/>
              <a:t>/refuge/</a:t>
            </a:r>
            <a:r>
              <a:rPr lang="en-US" baseline="0" dirty="0" err="1" smtClean="0"/>
              <a:t>alaska_maritime</a:t>
            </a:r>
            <a:r>
              <a:rPr lang="en-US" baseline="0" dirty="0" smtClean="0"/>
              <a:t>/</a:t>
            </a:r>
            <a:r>
              <a:rPr lang="en-US" baseline="0" dirty="0" err="1" smtClean="0"/>
              <a:t>what_we_do</a:t>
            </a:r>
            <a:r>
              <a:rPr lang="en-US" baseline="0" dirty="0" smtClean="0"/>
              <a:t>/partnership/</a:t>
            </a:r>
            <a:r>
              <a:rPr lang="en-US" baseline="0" dirty="0" err="1" smtClean="0"/>
              <a:t>rat_island.html</a:t>
            </a:r>
            <a:r>
              <a:rPr lang="en-US" baseline="0" dirty="0" smtClean="0"/>
              <a:t>)</a:t>
            </a:r>
            <a:endParaRPr lang="en-US" dirty="0" smtClean="0"/>
          </a:p>
          <a:p>
            <a:r>
              <a:rPr lang="en-US" dirty="0" smtClean="0"/>
              <a:t>“Though Rat Island is a remote island in the Aleutian chain about 1,300 miles west of Anchorage, invasive Norway rats arrived via a 1780's shipwreck preying on native birds and altering the native vegetation during the ensuing 220 years. The Rat Island restoration is the most recent project in a long campaign to restore otherwise healthy seabird habitat in the Aleutians.”</a:t>
            </a:r>
          </a:p>
          <a:p>
            <a:r>
              <a:rPr lang="en-US" dirty="0" smtClean="0"/>
              <a:t/>
            </a:r>
            <a:br>
              <a:rPr lang="en-US" dirty="0" smtClean="0"/>
            </a:br>
            <a:endParaRPr lang="en-US" dirty="0" smtClean="0"/>
          </a:p>
          <a:p>
            <a:r>
              <a:rPr lang="en-US" smtClean="0"/>
              <a:t>ADF&amp;G</a:t>
            </a:r>
          </a:p>
          <a:p>
            <a:r>
              <a:rPr lang="en-US" smtClean="0"/>
              <a:t>In </a:t>
            </a:r>
            <a:r>
              <a:rPr lang="en-US" dirty="0" smtClean="0"/>
              <a:t>Alaska, rats are responsible for significant losses of ground-nesting seabirds. For example, hundreds of dead auklets have been found in rat dens on formerly rat-free Kiska Island in the western Aleutians. </a:t>
            </a:r>
            <a:endParaRPr lang="en-US" dirty="0"/>
          </a:p>
        </p:txBody>
      </p:sp>
      <p:sp>
        <p:nvSpPr>
          <p:cNvPr id="4" name="Footer Placeholder 3"/>
          <p:cNvSpPr>
            <a:spLocks noGrp="1"/>
          </p:cNvSpPr>
          <p:nvPr>
            <p:ph type="ftr" sz="quarter" idx="10"/>
          </p:nvPr>
        </p:nvSpPr>
        <p:spPr/>
        <p:txBody>
          <a:bodyPr/>
          <a:lstStyle/>
          <a:p>
            <a:pPr>
              <a:defRPr/>
            </a:pPr>
            <a:r>
              <a:rPr lang="en-US" smtClean="0"/>
              <a:t>Lesson 2: Consequences</a:t>
            </a:r>
            <a:endParaRPr lang="en-US"/>
          </a:p>
        </p:txBody>
      </p:sp>
      <p:sp>
        <p:nvSpPr>
          <p:cNvPr id="5" name="Slide Number Placeholder 4"/>
          <p:cNvSpPr>
            <a:spLocks noGrp="1"/>
          </p:cNvSpPr>
          <p:nvPr>
            <p:ph type="sldNum" sz="quarter" idx="11"/>
          </p:nvPr>
        </p:nvSpPr>
        <p:spPr/>
        <p:txBody>
          <a:bodyPr/>
          <a:lstStyle/>
          <a:p>
            <a:pPr>
              <a:defRPr/>
            </a:pPr>
            <a:fld id="{FDB2ED49-D342-4A56-B00A-8298EC81C1B7}" type="slidenum">
              <a:rPr lang="en-US" altLang="en-US" smtClean="0"/>
              <a:pPr>
                <a:defRPr/>
              </a:pPr>
              <a:t>17</a:t>
            </a:fld>
            <a:endParaRPr lang="en-US" altLang="en-US"/>
          </a:p>
        </p:txBody>
      </p:sp>
    </p:spTree>
    <p:extLst>
      <p:ext uri="{BB962C8B-B14F-4D97-AF65-F5344CB8AC3E}">
        <p14:creationId xmlns:p14="http://schemas.microsoft.com/office/powerpoint/2010/main" val="2068077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E9C22F71-4023-4AF5-89E1-20D24C6459F8}" type="slidenum">
              <a:rPr lang="en-US" altLang="en-US"/>
              <a:pPr eaLnBrk="1" hangingPunct="1">
                <a:spcBef>
                  <a:spcPct val="0"/>
                </a:spcBef>
              </a:pPr>
              <a:t>18</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latin typeface="Calibri" charset="0"/>
                <a:ea typeface="ＭＳ Ｐゴシック" charset="0"/>
                <a:cs typeface="ＭＳ Ｐゴシック" charset="0"/>
              </a:rPr>
              <a:t>If your computer is connected to the Internet, you can use the Hyperlinks (purple text) to connect directly to the associated website.</a:t>
            </a:r>
          </a:p>
          <a:p>
            <a:pPr eaLnBrk="1" hangingPunct="1">
              <a:spcBef>
                <a:spcPct val="0"/>
              </a:spcBef>
              <a:defRPr/>
            </a:pPr>
            <a:endParaRPr lang="en-US" dirty="0" smtClean="0">
              <a:latin typeface="Calibri" charset="0"/>
              <a:ea typeface="ＭＳ Ｐゴシック" charset="0"/>
              <a:cs typeface="ＭＳ Ｐゴシック" charset="0"/>
            </a:endParaRPr>
          </a:p>
          <a:p>
            <a:pPr eaLnBrk="1" hangingPunct="1">
              <a:spcBef>
                <a:spcPct val="0"/>
              </a:spcBef>
              <a:defRPr/>
            </a:pPr>
            <a:r>
              <a:rPr lang="en-US" b="1" dirty="0" smtClean="0">
                <a:latin typeface="Calibri" charset="0"/>
                <a:ea typeface="ＭＳ Ｐゴシック" charset="0"/>
                <a:cs typeface="ＭＳ Ｐゴシック" charset="0"/>
              </a:rPr>
              <a:t>Hyperlinks to websites</a:t>
            </a:r>
          </a:p>
          <a:p>
            <a:pPr marL="171450" indent="-171450" eaLnBrk="1" hangingPunct="1">
              <a:spcBef>
                <a:spcPct val="0"/>
              </a:spcBef>
              <a:buFont typeface="Arial"/>
              <a:buChar char="•"/>
              <a:defRPr/>
            </a:pPr>
            <a:r>
              <a:rPr lang="en-US" dirty="0" smtClean="0">
                <a:latin typeface="Calibri" charset="0"/>
                <a:ea typeface="ＭＳ Ｐゴシック" charset="0"/>
                <a:cs typeface="ＭＳ Ｐゴシック" charset="0"/>
              </a:rPr>
              <a:t>Place the cursor anywhere in the purple text</a:t>
            </a:r>
          </a:p>
          <a:p>
            <a:pPr marL="171450" indent="-171450" eaLnBrk="1" hangingPunct="1">
              <a:spcBef>
                <a:spcPct val="0"/>
              </a:spcBef>
              <a:buFont typeface="Arial"/>
              <a:buChar char="•"/>
              <a:defRPr/>
            </a:pPr>
            <a:r>
              <a:rPr lang="en-US" dirty="0" smtClean="0">
                <a:latin typeface="Calibri" charset="0"/>
                <a:ea typeface="ＭＳ Ｐゴシック" charset="0"/>
                <a:cs typeface="ＭＳ Ｐゴシック" charset="0"/>
              </a:rPr>
              <a:t>Right click</a:t>
            </a:r>
          </a:p>
          <a:p>
            <a:pPr marL="171450" indent="-171450" eaLnBrk="1" hangingPunct="1">
              <a:spcBef>
                <a:spcPct val="0"/>
              </a:spcBef>
              <a:buFont typeface="Arial"/>
              <a:buChar char="•"/>
              <a:defRPr/>
            </a:pPr>
            <a:r>
              <a:rPr lang="en-US" dirty="0" smtClean="0">
                <a:latin typeface="Calibri" charset="0"/>
                <a:ea typeface="ＭＳ Ｐゴシック" charset="0"/>
                <a:cs typeface="ＭＳ Ｐゴシック" charset="0"/>
              </a:rPr>
              <a:t>Select </a:t>
            </a:r>
            <a:r>
              <a:rPr lang="en-US" i="1" dirty="0" smtClean="0">
                <a:latin typeface="Calibri" charset="0"/>
                <a:ea typeface="ＭＳ Ｐゴシック" charset="0"/>
                <a:cs typeface="ＭＳ Ｐゴシック" charset="0"/>
              </a:rPr>
              <a:t>Hyperlink</a:t>
            </a:r>
          </a:p>
          <a:p>
            <a:pPr marL="171450" indent="-171450" eaLnBrk="1" hangingPunct="1">
              <a:spcBef>
                <a:spcPct val="0"/>
              </a:spcBef>
              <a:buFont typeface="Arial"/>
              <a:buChar char="•"/>
              <a:defRPr/>
            </a:pPr>
            <a:r>
              <a:rPr lang="en-US" smtClean="0">
                <a:latin typeface="Calibri" charset="0"/>
                <a:ea typeface="ＭＳ Ｐゴシック" charset="0"/>
                <a:cs typeface="ＭＳ Ｐゴシック" charset="0"/>
              </a:rPr>
              <a:t>Select </a:t>
            </a:r>
            <a:r>
              <a:rPr lang="en-US" i="1" smtClean="0">
                <a:latin typeface="Calibri" charset="0"/>
                <a:ea typeface="ＭＳ Ｐゴシック" charset="0"/>
                <a:cs typeface="ＭＳ Ｐゴシック" charset="0"/>
              </a:rPr>
              <a:t>Open Hyperlink</a:t>
            </a:r>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E5949F85-1B0B-44DC-84DA-1C0CA6D97FFC}" type="slidenum">
              <a:rPr lang="en-US" altLang="en-US"/>
              <a:pPr eaLnBrk="1" hangingPunct="1">
                <a:spcBef>
                  <a:spcPct val="0"/>
                </a:spcBef>
              </a:pPr>
              <a:t>19</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7DB6FCA5-12FC-42FA-99F6-B3F487A1250E}" type="slidenum">
              <a:rPr lang="en-US" altLang="en-US"/>
              <a:pPr eaLnBrk="1" hangingPunct="1">
                <a:spcBef>
                  <a:spcPct val="0"/>
                </a:spcBef>
              </a:pPr>
              <a:t>2</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Image Source:</a:t>
            </a:r>
            <a:r>
              <a:rPr lang="en-US" altLang="en-US" baseline="0" dirty="0" smtClean="0"/>
              <a:t> Mental Floss, Messing with Mother Nature: The Macquarie Islands Ecosystem</a:t>
            </a:r>
          </a:p>
          <a:p>
            <a:pPr eaLnBrk="1" hangingPunct="1">
              <a:spcBef>
                <a:spcPct val="0"/>
              </a:spcBef>
            </a:pPr>
            <a:r>
              <a:rPr lang="en-US" altLang="en-US" dirty="0" smtClean="0"/>
              <a:t>http://mentalfloss.com/article/30307/messing-mother-nature-macquarie-island-ecosystem</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European</a:t>
            </a:r>
            <a:r>
              <a:rPr lang="en-US" altLang="en-US" baseline="0" dirty="0" smtClean="0"/>
              <a:t> rabbits also </a:t>
            </a:r>
            <a:r>
              <a:rPr lang="en-US" sz="1200" kern="1200" dirty="0" smtClean="0">
                <a:solidFill>
                  <a:schemeClr val="tx1"/>
                </a:solidFill>
                <a:effectLst/>
                <a:latin typeface="+mn-lt"/>
                <a:ea typeface="ＭＳ Ｐゴシック" pitchFamily="-84" charset="-128"/>
                <a:cs typeface="ＭＳ Ｐゴシック" pitchFamily="-84" charset="-128"/>
              </a:rPr>
              <a:t>overgraze vegetation, thus altering breeding habitat for seabirds, increase erosion rates, and can spread the seeds of invasive plant species.</a:t>
            </a:r>
            <a:r>
              <a:rPr lang="en-US" dirty="0" smtClean="0">
                <a:effectLst/>
              </a:rPr>
              <a:t> </a:t>
            </a: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7C3AC3D5-C9A9-4DD1-B647-617418AE0ABA}" type="slidenum">
              <a:rPr lang="en-US" altLang="en-US"/>
              <a:pPr eaLnBrk="1" hangingPunct="1">
                <a:spcBef>
                  <a:spcPct val="0"/>
                </a:spcBef>
              </a:pPr>
              <a:t>3</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Image Source: The Royal Society, Biology Letters, Can Predation by invasive mice drive seabird extinctions?</a:t>
            </a:r>
          </a:p>
          <a:p>
            <a:pPr eaLnBrk="1" hangingPunct="1">
              <a:spcBef>
                <a:spcPct val="0"/>
              </a:spcBef>
            </a:pPr>
            <a:r>
              <a:rPr lang="en-US" altLang="en-US" smtClean="0"/>
              <a:t>http://rsbl.royalsocietypublishing.org/content/3/3/241</a:t>
            </a:r>
          </a:p>
          <a:p>
            <a:pPr eaLnBrk="1" hangingPunct="1">
              <a:spcBef>
                <a:spcPct val="0"/>
              </a:spcBef>
            </a:pPr>
            <a:endParaRPr lang="en-US" altLang="en-US" smtClean="0"/>
          </a:p>
          <a:p>
            <a:pPr eaLnBrk="1" hangingPunct="1">
              <a:spcBef>
                <a:spcPct val="0"/>
              </a:spcBef>
            </a:pPr>
            <a:r>
              <a:rPr lang="en-US" altLang="en-US" smtClean="0"/>
              <a:t>Biodiversity: variety of life</a:t>
            </a:r>
          </a:p>
          <a:p>
            <a:pPr eaLnBrk="1" hangingPunct="1">
              <a:spcBef>
                <a:spcPct val="0"/>
              </a:spcBef>
            </a:pPr>
            <a:endParaRPr lang="en-US" altLang="en-US" smtClean="0"/>
          </a:p>
          <a:p>
            <a:pPr eaLnBrk="1" hangingPunct="1">
              <a:spcBef>
                <a:spcPct val="0"/>
              </a:spcBef>
            </a:pPr>
            <a:r>
              <a:rPr lang="en-US" altLang="en-US" smtClean="0"/>
              <a:t>Threats to biodiversity:</a:t>
            </a:r>
          </a:p>
          <a:p>
            <a:pPr eaLnBrk="1" hangingPunct="1">
              <a:spcBef>
                <a:spcPct val="0"/>
              </a:spcBef>
            </a:pPr>
            <a:r>
              <a:rPr lang="en-US" altLang="en-US" smtClean="0"/>
              <a:t>	1. Habitat loss</a:t>
            </a:r>
          </a:p>
          <a:p>
            <a:pPr eaLnBrk="1" hangingPunct="1">
              <a:spcBef>
                <a:spcPct val="0"/>
              </a:spcBef>
            </a:pPr>
            <a:r>
              <a:rPr lang="en-US" altLang="en-US" smtClean="0"/>
              <a:t>	2. Invasive species</a:t>
            </a:r>
          </a:p>
          <a:p>
            <a:pPr eaLnBrk="1" hangingPunct="1">
              <a:spcBef>
                <a:spcPct val="0"/>
              </a:spcBef>
            </a:pPr>
            <a:endParaRPr lang="en-US" altLang="en-US" smtClean="0"/>
          </a:p>
          <a:p>
            <a:pPr eaLnBrk="1" hangingPunct="1">
              <a:spcBef>
                <a:spcPct val="0"/>
              </a:spcBef>
            </a:pPr>
            <a:r>
              <a:rPr lang="en-US" altLang="en-US" b="1" smtClean="0"/>
              <a:t>Predators</a:t>
            </a:r>
            <a:r>
              <a:rPr lang="en-US" altLang="en-US" smtClean="0"/>
              <a:t> – invasive species may consume native species and their eggs or juveniles often preventing the native species from reproducing successfully and potentially causing extinction of the native species</a:t>
            </a:r>
          </a:p>
          <a:p>
            <a:pPr eaLnBrk="1" hangingPunct="1">
              <a:spcBef>
                <a:spcPct val="0"/>
              </a:spcBef>
            </a:pPr>
            <a:r>
              <a:rPr lang="en-US" altLang="en-US" smtClean="0"/>
              <a:t>	e.g., brown tree snake introduced on the island of Guam , almost all vertebrates have disappeared from the island </a:t>
            </a:r>
            <a:br>
              <a:rPr lang="en-US" altLang="en-US" smtClean="0"/>
            </a:br>
            <a:r>
              <a:rPr lang="en-US" altLang="en-US" smtClean="0"/>
              <a:t>		including birds, lizards, and bats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98C997A5-05B8-4C1F-8A5A-CCC88C13286E}" type="slidenum">
              <a:rPr lang="en-US" altLang="en-US"/>
              <a:pPr eaLnBrk="1" hangingPunct="1">
                <a:spcBef>
                  <a:spcPct val="0"/>
                </a:spcBef>
              </a:pPr>
              <a:t>4</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Herbivores(e.g.,</a:t>
            </a:r>
            <a:r>
              <a:rPr lang="en-US" altLang="en-US" baseline="0" dirty="0" smtClean="0"/>
              <a:t> cows and goats)</a:t>
            </a:r>
            <a:r>
              <a:rPr lang="en-US" altLang="en-US" dirty="0" smtClean="0"/>
              <a:t> alter the ecosystem</a:t>
            </a:r>
            <a:r>
              <a:rPr lang="en-US" altLang="en-US" baseline="0" dirty="0" smtClean="0"/>
              <a:t> in many ways not just through removing vegetation. Removal of vegetation reduces the biodiversity by removing habitat for small mammals, insects, and birds.</a:t>
            </a:r>
          </a:p>
          <a:p>
            <a:pPr eaLnBrk="1" hangingPunct="1">
              <a:spcBef>
                <a:spcPct val="0"/>
              </a:spcBef>
            </a:pPr>
            <a:endParaRPr lang="en-US" altLang="en-US" dirty="0" smtClean="0"/>
          </a:p>
          <a:p>
            <a:pPr eaLnBrk="1" hangingPunct="1">
              <a:spcBef>
                <a:spcPct val="0"/>
              </a:spcBef>
            </a:pPr>
            <a:r>
              <a:rPr lang="en-US" altLang="en-US" dirty="0" smtClean="0"/>
              <a:t>Image Source: U.S. Fish &amp; Wildlife Service, </a:t>
            </a:r>
          </a:p>
          <a:p>
            <a:pPr eaLnBrk="1" hangingPunct="1">
              <a:spcBef>
                <a:spcPct val="0"/>
              </a:spcBef>
            </a:pPr>
            <a:r>
              <a:rPr lang="en-US" altLang="en-US" b="1" dirty="0" smtClean="0"/>
              <a:t>http://www.fws.gov/refuge/alaska_maritime/grazing.html</a:t>
            </a:r>
          </a:p>
          <a:p>
            <a:pPr eaLnBrk="1" hangingPunct="1">
              <a:spcBef>
                <a:spcPct val="0"/>
              </a:spcBef>
            </a:pPr>
            <a:r>
              <a:rPr lang="en-US" dirty="0" smtClean="0"/>
              <a:t>Both </a:t>
            </a:r>
            <a:r>
              <a:rPr lang="en-US" dirty="0" err="1" smtClean="0"/>
              <a:t>Wosnesenski</a:t>
            </a:r>
            <a:r>
              <a:rPr lang="en-US" dirty="0" smtClean="0"/>
              <a:t> and </a:t>
            </a:r>
            <a:r>
              <a:rPr lang="en-US" dirty="0" err="1" smtClean="0"/>
              <a:t>Chirikof</a:t>
            </a:r>
            <a:r>
              <a:rPr lang="en-US" dirty="0" smtClean="0"/>
              <a:t> islands, located in remote Southwest Alaska, are uninhabited and part of the Alaska Maritime National Wildlife Refuge. The Refuge was established in 1980 to conserve marine mammals, seabirds and other migratory birds, and the marine resources upon which they rely. </a:t>
            </a:r>
            <a:r>
              <a:rPr lang="en-US" dirty="0" err="1" smtClean="0"/>
              <a:t>Wosnesenski</a:t>
            </a:r>
            <a:r>
              <a:rPr lang="en-US" dirty="0" smtClean="0"/>
              <a:t> and </a:t>
            </a:r>
            <a:r>
              <a:rPr lang="en-US" dirty="0" err="1" smtClean="0"/>
              <a:t>Chirikof</a:t>
            </a:r>
            <a:r>
              <a:rPr lang="en-US" dirty="0" smtClean="0"/>
              <a:t> islands have sustained severe impacts to wildlife habitat, native vegetation, and archaeological sites from grazing by unauthorized cattle left behind when ranchers left the islands years ago. </a:t>
            </a:r>
          </a:p>
          <a:p>
            <a:pPr eaLnBrk="1" hangingPunct="1">
              <a:spcBef>
                <a:spcPct val="0"/>
              </a:spcBef>
            </a:pPr>
            <a:endParaRPr lang="en-US" altLang="en-US" b="1" dirty="0" smtClean="0"/>
          </a:p>
          <a:p>
            <a:pPr eaLnBrk="1" hangingPunct="1">
              <a:spcBef>
                <a:spcPct val="0"/>
              </a:spcBef>
            </a:pPr>
            <a:r>
              <a:rPr lang="en-US" altLang="en-US" b="1" dirty="0" smtClean="0"/>
              <a:t>Another</a:t>
            </a:r>
            <a:r>
              <a:rPr lang="en-US" altLang="en-US" b="1" baseline="0" dirty="0" smtClean="0"/>
              <a:t> Example:</a:t>
            </a:r>
            <a:endParaRPr lang="en-US" altLang="en-US" b="1" dirty="0" smtClean="0"/>
          </a:p>
          <a:p>
            <a:pPr eaLnBrk="1" hangingPunct="1">
              <a:spcBef>
                <a:spcPct val="0"/>
              </a:spcBef>
            </a:pPr>
            <a:r>
              <a:rPr lang="en-US" altLang="en-US" b="1" dirty="0" smtClean="0"/>
              <a:t>Wild boar (USGS National Wetlands Research Center)</a:t>
            </a:r>
          </a:p>
          <a:p>
            <a:r>
              <a:rPr lang="en-US" altLang="en-US" b="1" dirty="0" smtClean="0"/>
              <a:t>Habitat alteration</a:t>
            </a:r>
            <a:r>
              <a:rPr lang="en-US" altLang="en-US" dirty="0" smtClean="0"/>
              <a:t>– Feral hogs/pigs (</a:t>
            </a:r>
            <a:r>
              <a:rPr lang="en-US" altLang="en-US" dirty="0" err="1" smtClean="0"/>
              <a:t>Sus</a:t>
            </a:r>
            <a:r>
              <a:rPr lang="en-US" altLang="en-US" dirty="0" smtClean="0"/>
              <a:t> </a:t>
            </a:r>
            <a:r>
              <a:rPr lang="en-US" altLang="en-US" dirty="0" err="1" smtClean="0"/>
              <a:t>Scrofa</a:t>
            </a:r>
            <a:r>
              <a:rPr lang="en-US" altLang="en-US" dirty="0" smtClean="0"/>
              <a:t>) are invasive animals first introduced in the continental United States during the 1500s by European sailors. The animals are a problem across the Southeastern and the Western United States. Large numbers exist on Federal lands, including National Wildlife Refuges and National Parks, as a result of illegal releases and high reproductive rates. They are known to be the most prolific large mammal in North America. With adequate nutrition, breeding occurs throughout the year. Females often breed at less than a year old and can produce two litters in a year with an average of four to eight piglets per litter. Large predators of swine, such as wolves and mountain lions, have been extirpated from most of the area where feral swine range, leaving few natural controls. Feral swine are known to spread more than 30 diseases and 37 parasites, including swine brucellosis and pseudorabies, which can have devastating effects on livestock and wildlife. </a:t>
            </a:r>
          </a:p>
          <a:p>
            <a:r>
              <a:rPr lang="en-US" altLang="en-US" dirty="0" smtClean="0"/>
              <a:t>Their impact can change entire ecological systems. Feral swine compete directly with many native animals such as deer, squirrels, ducks, turkeys, and bears for food and destroy habitat for many other wildlife species. They are omnivorous with a diet that includes ground-nesting birds, reptiles, and amphibians. Feral swine dig for food (rooting) and create wallows, thereby destroying vegetation and ruining water holes used by other wildlife. Rooting activities in marsh and other wetland habitats leads to increased erosion, displacement of native wildlife, loss of habitat value and quality, and destruction of sensitive vegetation. Damage is often severe and in some cases may be nearly irreversible. Rooting activities in forested habitats impact forest regeneration and vegetation structure and may lead to increases in invasive plants, including Chinese tallow tree and cogon grass. Severe rooting and damage has occurred on hurricane protection levees and other water control structures.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D4C3F707-6B63-4FB8-8EEB-7153A30F6B14}" type="slidenum">
              <a:rPr lang="en-US" altLang="en-US"/>
              <a:pPr eaLnBrk="1" hangingPunct="1">
                <a:spcBef>
                  <a:spcPct val="0"/>
                </a:spcBef>
              </a:pPr>
              <a:t>5</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Image Source:</a:t>
            </a:r>
            <a:r>
              <a:rPr lang="en-US" altLang="en-US" b="1" baseline="0" dirty="0" smtClean="0"/>
              <a:t> </a:t>
            </a:r>
            <a:r>
              <a:rPr lang="en-US" altLang="en-US" b="0" baseline="0" dirty="0" smtClean="0"/>
              <a:t>Columbia Edu, Introduced Species Summary Project, Bubonic Plague (Yersinia </a:t>
            </a:r>
            <a:r>
              <a:rPr lang="en-US" altLang="en-US" b="0" baseline="0" dirty="0" err="1" smtClean="0"/>
              <a:t>pestis</a:t>
            </a:r>
            <a:r>
              <a:rPr lang="en-US" altLang="en-US" b="0" baseline="0" dirty="0" smtClean="0"/>
              <a:t>), </a:t>
            </a:r>
          </a:p>
          <a:p>
            <a:pPr eaLnBrk="1" hangingPunct="1">
              <a:spcBef>
                <a:spcPct val="0"/>
              </a:spcBef>
            </a:pPr>
            <a:r>
              <a:rPr lang="en-US" altLang="en-US" b="0" dirty="0" smtClean="0"/>
              <a:t>http://www.columbia.edu/itc/cerc/danoff-burg/invasion_bio/inv_spp_summ/Yersinia_pestis.htm</a:t>
            </a:r>
          </a:p>
          <a:p>
            <a:pPr eaLnBrk="1" hangingPunct="1">
              <a:spcBef>
                <a:spcPct val="0"/>
              </a:spcBef>
            </a:pPr>
            <a:endParaRPr lang="en-US" altLang="en-US" b="1" dirty="0" smtClean="0"/>
          </a:p>
          <a:p>
            <a:pPr eaLnBrk="1" hangingPunct="1">
              <a:spcBef>
                <a:spcPct val="0"/>
              </a:spcBef>
            </a:pPr>
            <a:r>
              <a:rPr lang="en-US" altLang="en-US" b="1" dirty="0" smtClean="0"/>
              <a:t>Disease carriers/introducers</a:t>
            </a:r>
            <a:r>
              <a:rPr lang="en-US" altLang="en-US" dirty="0" smtClean="0"/>
              <a:t> – Pathogens and parasites may be invasive species or may be introduced by them (invasive </a:t>
            </a:r>
            <a:r>
              <a:rPr lang="en-US" altLang="en-US" dirty="0" err="1" smtClean="0"/>
              <a:t>vestors</a:t>
            </a:r>
            <a:r>
              <a:rPr lang="en-US" altLang="en-US" dirty="0" smtClean="0"/>
              <a:t>). </a:t>
            </a:r>
          </a:p>
          <a:p>
            <a:pPr eaLnBrk="1" hangingPunct="1">
              <a:spcBef>
                <a:spcPct val="0"/>
              </a:spcBef>
            </a:pPr>
            <a:r>
              <a:rPr lang="en-US" altLang="en-US" dirty="0" smtClean="0"/>
              <a:t>	e.g., Bubonic plague – spread by non-native black rats carrying infected fleas.</a:t>
            </a:r>
          </a:p>
          <a:p>
            <a:pPr eaLnBrk="1" hangingPunct="1">
              <a:spcBef>
                <a:spcPct val="0"/>
              </a:spcBef>
            </a:pPr>
            <a:endParaRPr lang="en-US" altLang="en-US" dirty="0" smtClean="0"/>
          </a:p>
          <a:p>
            <a:pPr eaLnBrk="1" hangingPunct="1">
              <a:spcBef>
                <a:spcPct val="0"/>
              </a:spcBef>
            </a:pPr>
            <a:r>
              <a:rPr lang="en-US" altLang="en-US" dirty="0" smtClean="0"/>
              <a:t>The plague is typically spread from</a:t>
            </a:r>
            <a:r>
              <a:rPr lang="en-US" altLang="en-US" baseline="0" dirty="0" smtClean="0"/>
              <a:t> one rodent to another by fleas. When the flea loses its natural host it will find a new host within the existing environment.</a:t>
            </a: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DC38AE80-ECE7-45F7-9CB5-278B013CD56B}" type="slidenum">
              <a:rPr lang="en-US" altLang="en-US"/>
              <a:pPr eaLnBrk="1" hangingPunct="1">
                <a:spcBef>
                  <a:spcPct val="0"/>
                </a:spcBef>
              </a:pPr>
              <a:t>6</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Image Source: USGS/UC Davis, K. Uyehara, http://pubs.usgs.gov/fs/2007/3047/</a:t>
            </a:r>
          </a:p>
          <a:p>
            <a:pPr eaLnBrk="1" hangingPunct="1">
              <a:spcBef>
                <a:spcPct val="0"/>
              </a:spcBef>
            </a:pPr>
            <a:endParaRPr lang="en-US" altLang="en-US" dirty="0" smtClean="0"/>
          </a:p>
          <a:p>
            <a:pPr eaLnBrk="1" hangingPunct="1">
              <a:spcBef>
                <a:spcPct val="0"/>
              </a:spcBef>
            </a:pPr>
            <a:r>
              <a:rPr lang="en-US" altLang="en-US" dirty="0" smtClean="0"/>
              <a:t>Example: Hawaiian Ducks and wild Mallard Ducks</a:t>
            </a:r>
          </a:p>
          <a:p>
            <a:pPr eaLnBrk="1" hangingPunct="1">
              <a:spcBef>
                <a:spcPct val="0"/>
              </a:spcBef>
            </a:pPr>
            <a:endParaRPr lang="en-US" altLang="en-US" dirty="0" smtClean="0"/>
          </a:p>
          <a:p>
            <a:pPr eaLnBrk="1" hangingPunct="1">
              <a:spcBef>
                <a:spcPct val="0"/>
              </a:spcBef>
            </a:pPr>
            <a:r>
              <a:rPr lang="en-US" altLang="en-US" dirty="0" smtClean="0"/>
              <a:t>USGS &amp; University of California Davis: Hawaiian Duck’ Future Threatened by Feral Mallards</a:t>
            </a:r>
          </a:p>
          <a:p>
            <a:pPr eaLnBrk="1" hangingPunct="1">
              <a:spcBef>
                <a:spcPct val="0"/>
              </a:spcBef>
            </a:pPr>
            <a:r>
              <a:rPr lang="en-US" altLang="en-US" i="1" dirty="0" smtClean="0"/>
              <a:t>dlnr.hawaii.gov/wildlife/files/2014/01/USGS-Koloa-Factsheet.pdf</a:t>
            </a:r>
            <a:endParaRPr lang="en-US" altLang="en-US" dirty="0" smtClean="0"/>
          </a:p>
          <a:p>
            <a:r>
              <a:rPr lang="en-US" altLang="en-US" dirty="0" smtClean="0"/>
              <a:t>The Federally endangered Hawaiian </a:t>
            </a:r>
            <a:r>
              <a:rPr lang="fi-FI" altLang="en-US" dirty="0" smtClean="0"/>
              <a:t>Duck </a:t>
            </a:r>
            <a:r>
              <a:rPr lang="fi-FI" altLang="en-US" i="1" dirty="0" smtClean="0"/>
              <a:t>(Anas wyvilliana) </a:t>
            </a:r>
            <a:r>
              <a:rPr lang="fi-FI" altLang="en-US" dirty="0" smtClean="0"/>
              <a:t>("Koloa maoli” </a:t>
            </a:r>
            <a:r>
              <a:rPr lang="en-US" altLang="en-US" dirty="0" smtClean="0"/>
              <a:t>or simply "Koloa" in Hawaiian), is an endemic species (found nowhere else on Earth) of the Hawaiian Islands. The greatest current threat to the future of the Koloa is cross-breeding or "hybridization" with the  introduced Mallard (A </a:t>
            </a:r>
            <a:r>
              <a:rPr lang="en-US" altLang="en-US" i="1" dirty="0" err="1" smtClean="0"/>
              <a:t>platyrlzync!ws</a:t>
            </a:r>
            <a:r>
              <a:rPr lang="en-US" altLang="en-US" i="1" dirty="0" smtClean="0"/>
              <a:t>). </a:t>
            </a:r>
            <a:r>
              <a:rPr lang="en-US" altLang="en-US" dirty="0" smtClean="0"/>
              <a:t>The Mallard was brought to </a:t>
            </a:r>
            <a:r>
              <a:rPr lang="en-US" altLang="en-US" dirty="0" err="1" smtClean="0"/>
              <a:t>Hawai</a:t>
            </a:r>
            <a:r>
              <a:rPr lang="en-US" altLang="en-US" dirty="0" smtClean="0"/>
              <a:t> '</a:t>
            </a:r>
            <a:r>
              <a:rPr lang="en-US" altLang="en-US" dirty="0" err="1" smtClean="0"/>
              <a:t>i</a:t>
            </a:r>
            <a:r>
              <a:rPr lang="en-US" altLang="en-US" dirty="0" smtClean="0"/>
              <a:t> for farming, sport hunting, and pond beautification,</a:t>
            </a:r>
          </a:p>
          <a:p>
            <a:r>
              <a:rPr lang="en-US" altLang="en-US" dirty="0" smtClean="0"/>
              <a:t>but it escaped into the wild and became "feral.“</a:t>
            </a:r>
          </a:p>
          <a:p>
            <a:endParaRPr lang="en-US" altLang="en-US" dirty="0" smtClean="0"/>
          </a:p>
          <a:p>
            <a:r>
              <a:rPr lang="en-US" altLang="en-US" b="1" dirty="0" smtClean="0"/>
              <a:t>The Greatest Threats-Introduced Species and Hybridization</a:t>
            </a:r>
          </a:p>
          <a:p>
            <a:r>
              <a:rPr lang="en-US" altLang="en-US" dirty="0" smtClean="0"/>
              <a:t>Introductions of nonnative species can bring species together that were previously geographically isolated and had separate gene pools. This is particularly a problem when "aggressive" introduced species, such as feral Mallards, come in contact with rare native species. Studies in other parts of the world have shown that feral Mallards are dominant ducks, adapted to survive and reproduce in habitats with human introduced predators. They also are well adapted to using habitats degraded by human activity. These factors may give feral Mallards a competitive edge over native ducks, such as the Koloa. When a Mallard and Koloa mate, they produce fertile, hybrid offspring. Because of this, interbreeding among hybrids, Mallards, and Koloa can over generations lead to loss of the Koloa as a unique island species.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98E4AEB4-1B2A-424D-BD94-585ABCA5ED80}" type="slidenum">
              <a:rPr lang="en-US" altLang="en-US"/>
              <a:pPr eaLnBrk="1" hangingPunct="1">
                <a:spcBef>
                  <a:spcPct val="0"/>
                </a:spcBef>
              </a:pPr>
              <a:t>7</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Information Source: U.S. Fish</a:t>
            </a:r>
            <a:r>
              <a:rPr lang="en-US" altLang="en-US" baseline="0" dirty="0" smtClean="0"/>
              <a:t> and Wildlife Service, The Cost of Invasive Species</a:t>
            </a:r>
          </a:p>
          <a:p>
            <a:pPr eaLnBrk="1" hangingPunct="1">
              <a:spcBef>
                <a:spcPct val="0"/>
              </a:spcBef>
            </a:pPr>
            <a:r>
              <a:rPr lang="en-US" altLang="en-US" dirty="0" smtClean="0"/>
              <a:t>http://</a:t>
            </a:r>
            <a:r>
              <a:rPr lang="en-US" altLang="en-US" dirty="0" err="1" smtClean="0"/>
              <a:t>www.fws.gov</a:t>
            </a:r>
            <a:r>
              <a:rPr lang="en-US" altLang="en-US" dirty="0" smtClean="0"/>
              <a:t>/home/feature/2012/</a:t>
            </a:r>
            <a:r>
              <a:rPr lang="en-US" altLang="en-US" dirty="0" err="1" smtClean="0"/>
              <a:t>pdfs</a:t>
            </a:r>
            <a:r>
              <a:rPr lang="en-US" altLang="en-US" dirty="0" smtClean="0"/>
              <a:t>/</a:t>
            </a:r>
            <a:r>
              <a:rPr lang="en-US" altLang="en-US" dirty="0" err="1" smtClean="0"/>
              <a:t>CostofInvasivesFactSheet.pdf</a:t>
            </a: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baseline="0" dirty="0" smtClean="0"/>
              <a:t>For more information see: Zebra Mussel FAQs, USGS</a:t>
            </a:r>
          </a:p>
          <a:p>
            <a:pPr eaLnBrk="1" hangingPunct="1">
              <a:spcBef>
                <a:spcPct val="0"/>
              </a:spcBef>
            </a:pPr>
            <a:r>
              <a:rPr lang="en-US" altLang="en-US" dirty="0" smtClean="0"/>
              <a:t>http://</a:t>
            </a:r>
            <a:r>
              <a:rPr lang="en-US" altLang="en-US" dirty="0" err="1" smtClean="0"/>
              <a:t>fl.biology.usgs.gov</a:t>
            </a:r>
            <a:r>
              <a:rPr lang="en-US" altLang="en-US" dirty="0" smtClean="0"/>
              <a:t>/</a:t>
            </a:r>
            <a:r>
              <a:rPr lang="en-US" altLang="en-US" dirty="0" err="1" smtClean="0"/>
              <a:t>Nonindigenous_Species</a:t>
            </a:r>
            <a:r>
              <a:rPr lang="en-US" altLang="en-US" dirty="0" smtClean="0"/>
              <a:t>/</a:t>
            </a:r>
            <a:r>
              <a:rPr lang="en-US" altLang="en-US" dirty="0" err="1" smtClean="0"/>
              <a:t>Zebra_mussel_FAQs</a:t>
            </a:r>
            <a:r>
              <a:rPr lang="en-US" altLang="en-US" dirty="0" smtClean="0"/>
              <a:t>/</a:t>
            </a:r>
            <a:r>
              <a:rPr lang="en-US" altLang="en-US" dirty="0" err="1" smtClean="0"/>
              <a:t>zebra_mussel_faqs.html</a:t>
            </a:r>
            <a:endParaRPr lang="en-US" altLang="en-US" dirty="0" smtClean="0"/>
          </a:p>
          <a:p>
            <a:pPr eaLnBrk="1" hangingPunct="1">
              <a:spcBef>
                <a:spcPct val="0"/>
              </a:spcBef>
            </a:pPr>
            <a:r>
              <a:rPr lang="en-US" altLang="en-US" dirty="0" smtClean="0"/>
              <a:t>Zebra mussels (</a:t>
            </a:r>
            <a:r>
              <a:rPr lang="en-US" altLang="en-US" i="1" dirty="0" err="1" smtClean="0"/>
              <a:t>Dreissena</a:t>
            </a:r>
            <a:r>
              <a:rPr lang="en-US" altLang="en-US" i="1" dirty="0" smtClean="0"/>
              <a:t> </a:t>
            </a:r>
            <a:r>
              <a:rPr lang="en-US" altLang="en-US" i="1" dirty="0" err="1" smtClean="0"/>
              <a:t>polymorpha</a:t>
            </a:r>
            <a:r>
              <a:rPr lang="en-US" altLang="en-US" dirty="0" smtClean="0"/>
              <a:t>) and quagga mussels are</a:t>
            </a:r>
            <a:r>
              <a:rPr lang="en-US" altLang="en-US" baseline="0" dirty="0" smtClean="0"/>
              <a:t> in invasive species from Eurasia. Zebra mussels were first discovered in the Lake St. Clair (east of Detroit, Michigan) in 1988, they have since spread, mostly by ballast water in ships and barges, to the large rivers of the Mississippi River drainage, from the headwaters in Minnesota to the mouth at the Gulf of Mexico. Quagga mussels </a:t>
            </a:r>
            <a:r>
              <a:rPr lang="en-US" altLang="en-US" dirty="0" smtClean="0"/>
              <a:t>(</a:t>
            </a:r>
            <a:r>
              <a:rPr lang="en-US" altLang="en-US" i="1" dirty="0" err="1" smtClean="0"/>
              <a:t>Dreissena</a:t>
            </a:r>
            <a:r>
              <a:rPr lang="en-US" altLang="en-US" i="1" dirty="0" smtClean="0"/>
              <a:t> </a:t>
            </a:r>
            <a:r>
              <a:rPr lang="en-US" altLang="en-US" i="1" dirty="0" err="1" smtClean="0"/>
              <a:t>bugensis</a:t>
            </a:r>
            <a:r>
              <a:rPr lang="en-US" altLang="en-US" dirty="0" smtClean="0"/>
              <a:t>) </a:t>
            </a:r>
            <a:r>
              <a:rPr lang="en-US" altLang="en-US" baseline="0" dirty="0" smtClean="0"/>
              <a:t>, a close relative of zebra mussels, were first detected in Lake Mead on the Colorado River and have since spread to Arizona and Nevada.</a:t>
            </a:r>
          </a:p>
          <a:p>
            <a:pPr eaLnBrk="1" hangingPunct="1">
              <a:spcBef>
                <a:spcPct val="0"/>
              </a:spcBef>
            </a:pPr>
            <a:endParaRPr lang="en-US" altLang="en-US" baseline="0" dirty="0" smtClean="0"/>
          </a:p>
          <a:p>
            <a:pPr eaLnBrk="1" hangingPunct="1">
              <a:spcBef>
                <a:spcPct val="0"/>
              </a:spcBef>
            </a:pPr>
            <a:r>
              <a:rPr lang="en-US" altLang="en-US" dirty="0" smtClean="0"/>
              <a:t>Planktonic zebra</a:t>
            </a:r>
            <a:r>
              <a:rPr lang="en-US" altLang="en-US" baseline="0" dirty="0" smtClean="0"/>
              <a:t> and quagga mussels enter hydroelectric equipment through water intakes. The mussels attach and quickly grow to maturity clogging pipes. A female zebra mussel can lay over one million eggs in a single spawning season. Once attached to a hard surface they are extremely hard to remove, an unusual trait for fresh water mussels.</a:t>
            </a:r>
          </a:p>
          <a:p>
            <a:pPr eaLnBrk="1" hangingPunct="1">
              <a:spcBef>
                <a:spcPct val="0"/>
              </a:spcBef>
            </a:pPr>
            <a:endParaRPr lang="en-US" altLang="en-US" baseline="0" dirty="0" smtClean="0"/>
          </a:p>
          <a:p>
            <a:pPr eaLnBrk="1" hangingPunct="1">
              <a:spcBef>
                <a:spcPct val="0"/>
              </a:spcBef>
            </a:pPr>
            <a:r>
              <a:rPr lang="en-US" altLang="en-US" baseline="0" dirty="0" smtClean="0"/>
              <a:t>Cleaning hydroelectric pipes contaminated with zebra mussels costs millions of dollars. </a:t>
            </a:r>
          </a:p>
          <a:p>
            <a:pPr eaLnBrk="1" hangingPunct="1">
              <a:spcBef>
                <a:spcPct val="0"/>
              </a:spcBef>
            </a:pPr>
            <a:endParaRPr lang="en-US" altLang="en-US" baseline="0"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80EBC9AD-B255-4D77-BCA9-D1CF5BBA59AD}" type="slidenum">
              <a:rPr lang="en-US" altLang="en-US"/>
              <a:pPr eaLnBrk="1" hangingPunct="1">
                <a:spcBef>
                  <a:spcPct val="0"/>
                </a:spcBef>
              </a:pPr>
              <a:t>8</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Image Source: Managing Invasive Species: How</a:t>
            </a:r>
            <a:r>
              <a:rPr lang="en-US" altLang="en-US" baseline="0" dirty="0" smtClean="0"/>
              <a:t> Much Do We Spend?, Tobias </a:t>
            </a:r>
            <a:r>
              <a:rPr lang="en-US" altLang="en-US" baseline="0" dirty="0" err="1" smtClean="0"/>
              <a:t>Schworer</a:t>
            </a:r>
            <a:r>
              <a:rPr lang="en-US" altLang="en-US" baseline="0" dirty="0" smtClean="0"/>
              <a:t> (ISER), </a:t>
            </a:r>
            <a:r>
              <a:rPr lang="en-US" altLang="en-US" baseline="0" dirty="0" err="1" smtClean="0"/>
              <a:t>Rebekka</a:t>
            </a:r>
            <a:r>
              <a:rPr lang="en-US" altLang="en-US" baseline="0" dirty="0" smtClean="0"/>
              <a:t> Federer and Howard </a:t>
            </a:r>
            <a:r>
              <a:rPr lang="en-US" altLang="en-US" baseline="0" dirty="0" err="1" smtClean="0"/>
              <a:t>Ferren</a:t>
            </a:r>
            <a:r>
              <a:rPr lang="en-US" altLang="en-US" baseline="0" dirty="0" smtClean="0"/>
              <a:t> (Alaska </a:t>
            </a:r>
            <a:r>
              <a:rPr lang="en-US" altLang="en-US" baseline="0" dirty="0" err="1" smtClean="0"/>
              <a:t>SeaLife</a:t>
            </a:r>
            <a:r>
              <a:rPr lang="en-US" altLang="en-US" baseline="0" dirty="0" smtClean="0"/>
              <a:t> Center)</a:t>
            </a:r>
          </a:p>
          <a:p>
            <a:pPr eaLnBrk="1" hangingPunct="1">
              <a:spcBef>
                <a:spcPct val="0"/>
              </a:spcBef>
            </a:pPr>
            <a:r>
              <a:rPr lang="en-US" altLang="en-US" baseline="0" dirty="0" smtClean="0"/>
              <a:t>ISER=Institute of Social and Economic Research, University of Alaska Anchorage</a:t>
            </a: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84" charset="0"/>
                <a:ea typeface="ＭＳ Ｐゴシック" pitchFamily="-84" charset="-128"/>
              </a:defRPr>
            </a:lvl1pPr>
            <a:lvl2pPr marL="37931725" indent="-37474525"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defTabSz="4572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fld id="{80EBC9AD-B255-4D77-BCA9-D1CF5BBA59AD}" type="slidenum">
              <a:rPr lang="en-US" altLang="en-US"/>
              <a:pPr eaLnBrk="1" hangingPunct="1">
                <a:spcBef>
                  <a:spcPct val="0"/>
                </a:spcBef>
              </a:pPr>
              <a:t>9</a:t>
            </a:fld>
            <a:endParaRPr lang="en-US" altLang="en-US"/>
          </a:p>
        </p:txBody>
      </p:sp>
      <p:sp>
        <p:nvSpPr>
          <p:cNvPr id="2" name="Footer Placeholder 1"/>
          <p:cNvSpPr>
            <a:spLocks noGrp="1"/>
          </p:cNvSpPr>
          <p:nvPr>
            <p:ph type="ftr" sz="quarter" idx="4"/>
          </p:nvPr>
        </p:nvSpPr>
        <p:spPr/>
        <p:txBody>
          <a:bodyPr/>
          <a:lstStyle/>
          <a:p>
            <a:pPr>
              <a:defRPr/>
            </a:pPr>
            <a:r>
              <a:rPr lang="en-US"/>
              <a:t>Lesson 2: Consequences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457200" y="477838"/>
            <a:ext cx="8229600" cy="719137"/>
          </a:xfrm>
          <a:prstGeom prst="rect">
            <a:avLst/>
          </a:prstGeom>
          <a:solidFill>
            <a:schemeClr val="bg1">
              <a:alpha val="50000"/>
            </a:schemeClr>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latin typeface="Calibri" charset="0"/>
            </a:endParaRPr>
          </a:p>
        </p:txBody>
      </p:sp>
      <p:cxnSp>
        <p:nvCxnSpPr>
          <p:cNvPr id="5" name="Straight Connector 6"/>
          <p:cNvCxnSpPr>
            <a:cxnSpLocks noChangeShapeType="1"/>
          </p:cNvCxnSpPr>
          <p:nvPr/>
        </p:nvCxnSpPr>
        <p:spPr bwMode="auto">
          <a:xfrm flipV="1">
            <a:off x="457200" y="6296025"/>
            <a:ext cx="8229600" cy="12700"/>
          </a:xfrm>
          <a:prstGeom prst="line">
            <a:avLst/>
          </a:prstGeom>
          <a:noFill/>
          <a:ln w="25400">
            <a:solidFill>
              <a:srgbClr val="FFFFFF"/>
            </a:solidFill>
            <a:round/>
            <a:headEnd/>
            <a:tailEnd/>
          </a:ln>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2"/>
              </a:buClr>
              <a:buSzPct val="120000"/>
              <a:buFont typeface="Arial" panose="020B0604020202020204" pitchFamily="34" charset="0"/>
              <a:buChar char="•"/>
              <a:defRPr/>
            </a:lvl1pPr>
            <a:lvl2pPr marL="742950" indent="-285750">
              <a:buClr>
                <a:schemeClr val="accent3"/>
              </a:buClr>
              <a:buSzPct val="60000"/>
              <a:buFont typeface="Wingdings" panose="05000000000000000000" pitchFamily="2" charset="2"/>
              <a:buChar char="q"/>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Footer Placeholder 4"/>
          <p:cNvSpPr>
            <a:spLocks noGrp="1"/>
          </p:cNvSpPr>
          <p:nvPr>
            <p:ph type="ftr" sz="quarter" idx="10"/>
          </p:nvPr>
        </p:nvSpPr>
        <p:spPr/>
        <p:txBody>
          <a:bodyPr/>
          <a:lstStyle>
            <a:lvl1pPr>
              <a:defRPr/>
            </a:lvl1pPr>
          </a:lstStyle>
          <a:p>
            <a:pPr>
              <a:defRPr/>
            </a:pPr>
            <a:r>
              <a:rPr lang="en-US" smtClean="0"/>
              <a:t>Lesson 3: Consequences</a:t>
            </a: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chemeClr val="bg1"/>
                </a:solidFill>
              </a:defRPr>
            </a:lvl1pPr>
          </a:lstStyle>
          <a:p>
            <a:fld id="{3B42F8A9-122A-874D-9BD6-ECDB9DDD6AE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457200" y="477838"/>
            <a:ext cx="8229600" cy="719137"/>
          </a:xfrm>
          <a:prstGeom prst="rect">
            <a:avLst/>
          </a:prstGeom>
          <a:solidFill>
            <a:schemeClr val="bg1">
              <a:alpha val="50000"/>
            </a:schemeClr>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latin typeface="Calibri" charset="0"/>
            </a:endParaRPr>
          </a:p>
        </p:txBody>
      </p:sp>
      <p:cxnSp>
        <p:nvCxnSpPr>
          <p:cNvPr id="6" name="Straight Connector 6"/>
          <p:cNvCxnSpPr>
            <a:cxnSpLocks noChangeShapeType="1"/>
          </p:cNvCxnSpPr>
          <p:nvPr/>
        </p:nvCxnSpPr>
        <p:spPr bwMode="auto">
          <a:xfrm flipV="1">
            <a:off x="457200" y="6296025"/>
            <a:ext cx="8229600" cy="12700"/>
          </a:xfrm>
          <a:prstGeom prst="line">
            <a:avLst/>
          </a:prstGeom>
          <a:noFill/>
          <a:ln w="25400">
            <a:solidFill>
              <a:srgbClr val="FFFFFF"/>
            </a:solidFill>
            <a:round/>
            <a:headEnd/>
            <a:tailEnd/>
          </a:ln>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buClr>
                <a:schemeClr val="accent2"/>
              </a:buClr>
              <a:buSzPct val="120000"/>
              <a:defRPr sz="2800"/>
            </a:lvl1pPr>
            <a:lvl2pPr marL="742950" indent="-285750">
              <a:buClr>
                <a:schemeClr val="accent3"/>
              </a:buClr>
              <a:buSzPct val="60000"/>
              <a:buFont typeface="Wingdings" panose="05000000000000000000" pitchFamily="2" charset="2"/>
              <a:buChar char="q"/>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chemeClr val="accent2"/>
              </a:buClr>
              <a:buSzPct val="120000"/>
              <a:defRPr sz="2800"/>
            </a:lvl1pPr>
            <a:lvl2pPr marL="742950" indent="-285750">
              <a:buClr>
                <a:schemeClr val="accent3"/>
              </a:buClr>
              <a:buSzPct val="60000"/>
              <a:buFont typeface="Wingdings" panose="05000000000000000000" pitchFamily="2" charset="2"/>
              <a:buChar char="q"/>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10"/>
          </p:nvPr>
        </p:nvSpPr>
        <p:spPr/>
        <p:txBody>
          <a:bodyPr/>
          <a:lstStyle>
            <a:lvl1pPr>
              <a:defRPr/>
            </a:lvl1pPr>
          </a:lstStyle>
          <a:p>
            <a:pPr>
              <a:defRPr/>
            </a:pPr>
            <a:r>
              <a:rPr lang="en-US" smtClean="0"/>
              <a:t>Lesson 3: Consequences</a:t>
            </a:r>
            <a:endParaRPr lang="en-US"/>
          </a:p>
        </p:txBody>
      </p:sp>
      <p:sp>
        <p:nvSpPr>
          <p:cNvPr id="8"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chemeClr val="bg1"/>
                </a:solidFill>
              </a:defRPr>
            </a:lvl1pPr>
          </a:lstStyle>
          <a:p>
            <a:pPr>
              <a:defRPr/>
            </a:pPr>
            <a:fld id="{87F65DAC-3EC9-4678-956B-3D72F87F90DD}" type="slidenum">
              <a:rPr lang="en-US" altLang="en-US" smtClean="0"/>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Lesson 3: Consequences</a:t>
            </a:r>
            <a:endParaRPr lang="en-US"/>
          </a:p>
        </p:txBody>
      </p:sp>
      <p:sp>
        <p:nvSpPr>
          <p:cNvPr id="4"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chemeClr val="bg1"/>
                </a:solidFill>
              </a:defRPr>
            </a:lvl1pPr>
          </a:lstStyle>
          <a:p>
            <a:pPr>
              <a:defRPr/>
            </a:pPr>
            <a:fld id="{87F65DAC-3EC9-4678-956B-3D72F87F90DD}"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5"/>
          <p:cNvSpPr>
            <a:spLocks noGrp="1"/>
          </p:cNvSpPr>
          <p:nvPr>
            <p:ph type="ftr" sz="quarter" idx="10"/>
          </p:nvPr>
        </p:nvSpPr>
        <p:spPr/>
        <p:txBody>
          <a:bodyPr/>
          <a:lstStyle>
            <a:lvl1pPr>
              <a:defRPr/>
            </a:lvl1pPr>
          </a:lstStyle>
          <a:p>
            <a:pPr>
              <a:defRPr/>
            </a:pPr>
            <a:r>
              <a:rPr lang="en-US" smtClean="0"/>
              <a:t>Lesson 3: Consequences</a:t>
            </a:r>
            <a:endParaRPr lang="en-US"/>
          </a:p>
        </p:txBody>
      </p:sp>
      <p:sp>
        <p:nvSpPr>
          <p:cNvPr id="5"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chemeClr val="bg1"/>
                </a:solidFill>
              </a:defRPr>
            </a:lvl1pPr>
          </a:lstStyle>
          <a:p>
            <a:pPr>
              <a:defRPr/>
            </a:pPr>
            <a:fld id="{87F65DAC-3EC9-4678-956B-3D72F87F90DD}" type="slidenum">
              <a:rPr lang="en-US" altLang="en-US" smtClean="0"/>
              <a:pPr>
                <a:defRPr/>
              </a:pPr>
              <a:t>‹#›</a:t>
            </a:fld>
            <a:endParaRPr lang="en-US" altLang="en-US"/>
          </a:p>
        </p:txBody>
      </p:sp>
    </p:spTree>
    <p:extLst>
      <p:ext uri="{BB962C8B-B14F-4D97-AF65-F5344CB8AC3E}">
        <p14:creationId xmlns:p14="http://schemas.microsoft.com/office/powerpoint/2010/main" val="550933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98000">
              <a:schemeClr val="accent3">
                <a:lumMod val="75000"/>
              </a:schemeClr>
            </a:gs>
            <a:gs pos="85000">
              <a:schemeClr val="accent3">
                <a:lumMod val="75000"/>
                <a:alpha val="80000"/>
              </a:schemeClr>
            </a:gs>
            <a:gs pos="55000">
              <a:srgbClr val="3A9C97">
                <a:alpha val="43000"/>
              </a:srgbClr>
            </a:gs>
            <a:gs pos="18000">
              <a:srgbClr val="3A9C97">
                <a:alpha val="25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457200" y="6356350"/>
            <a:ext cx="5562600" cy="365125"/>
          </a:xfrm>
          <a:prstGeom prst="rect">
            <a:avLst/>
          </a:prstGeom>
        </p:spPr>
        <p:txBody>
          <a:bodyPr vert="horz" lIns="0" tIns="0" rIns="0" bIns="0" rtlCol="0" anchor="ctr"/>
          <a:lstStyle>
            <a:lvl1pPr algn="l" fontAlgn="auto">
              <a:spcBef>
                <a:spcPts val="0"/>
              </a:spcBef>
              <a:spcAft>
                <a:spcPts val="0"/>
              </a:spcAft>
              <a:defRPr sz="1200" dirty="0" smtClean="0">
                <a:solidFill>
                  <a:schemeClr val="accent5">
                    <a:lumMod val="75000"/>
                  </a:schemeClr>
                </a:solidFill>
                <a:latin typeface="+mn-lt"/>
                <a:ea typeface="+mn-ea"/>
                <a:cs typeface="+mn-cs"/>
              </a:defRPr>
            </a:lvl1pPr>
          </a:lstStyle>
          <a:p>
            <a:pPr>
              <a:defRPr/>
            </a:pPr>
            <a:r>
              <a:rPr lang="en-US" smtClean="0"/>
              <a:t>Lesson 3: Consequences</a:t>
            </a:r>
            <a:endParaRPr lang="en-US"/>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557F2E6C-61E1-3049-9A34-E27FAB8A5D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Lst>
  <p:hf hdr="0" dt="0"/>
  <p:txStyles>
    <p:titleStyle>
      <a:lvl1pPr algn="ctr" defTabSz="457200" rtl="0" eaLnBrk="1" fontAlgn="base" hangingPunct="1">
        <a:spcBef>
          <a:spcPct val="0"/>
        </a:spcBef>
        <a:spcAft>
          <a:spcPct val="0"/>
        </a:spcAft>
        <a:defRPr sz="4400" kern="1200">
          <a:solidFill>
            <a:srgbClr val="31859C"/>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rgbClr val="31859C"/>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rgbClr val="31859C"/>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rgbClr val="31859C"/>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rgbClr val="31859C"/>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defRPr>
      </a:lvl9pPr>
    </p:titleStyle>
    <p:bodyStyle>
      <a:lvl1pPr marL="342900" indent="-342900" algn="l" defTabSz="457200" rtl="0" eaLnBrk="1" fontAlgn="base" hangingPunct="1">
        <a:spcBef>
          <a:spcPct val="20000"/>
        </a:spcBef>
        <a:spcAft>
          <a:spcPct val="0"/>
        </a:spcAft>
        <a:buClr>
          <a:schemeClr val="accent2"/>
        </a:buClr>
        <a:buSzPct val="120000"/>
        <a:buFont typeface="Arial" pitchFamily="-84" charset="0"/>
        <a:buChar char="•"/>
        <a:defRPr sz="2800" kern="1200">
          <a:solidFill>
            <a:schemeClr val="tx1"/>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Clr>
          <a:srgbClr val="9BBB59"/>
        </a:buClr>
        <a:buSzPct val="60000"/>
        <a:buFont typeface="Wingdings" pitchFamily="-84" charset="2"/>
        <a:buChar char="q"/>
        <a:defRPr sz="26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www.fws.gov/refuge/alaska_maritime/" TargetMode="External"/><Relationship Id="rId4" Type="http://schemas.openxmlformats.org/officeDocument/2006/relationships/hyperlink" Target="http://www.adfg.alaska.gov/" TargetMode="External"/><Relationship Id="rId5" Type="http://schemas.openxmlformats.org/officeDocument/2006/relationships/hyperlink" Target="http://www.islandconservation.org/" TargetMode="External"/><Relationship Id="rId6" Type="http://schemas.openxmlformats.org/officeDocument/2006/relationships/hyperlink" Target="http://www.iucn.org/" TargetMode="External"/><Relationship Id="rId7" Type="http://schemas.openxmlformats.org/officeDocument/2006/relationships/hyperlink" Target="http://oikonos.org/"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
          <p:cNvSpPr txBox="1">
            <a:spLocks noChangeArrowheads="1"/>
          </p:cNvSpPr>
          <p:nvPr/>
        </p:nvSpPr>
        <p:spPr bwMode="auto">
          <a:xfrm>
            <a:off x="457200" y="477838"/>
            <a:ext cx="8229600" cy="5959475"/>
          </a:xfrm>
          <a:prstGeom prst="rect">
            <a:avLst/>
          </a:prstGeom>
          <a:solidFill>
            <a:schemeClr val="bg1">
              <a:alpha val="50195"/>
            </a:schemeClr>
          </a:solidFill>
          <a:ln w="9525">
            <a:noFill/>
            <a:miter lim="800000"/>
            <a:headEnd/>
            <a:tailEnd/>
          </a:ln>
        </p:spPr>
        <p:txBody>
          <a:bodyPr>
            <a:prstTxWarp prst="textNoShape">
              <a:avLst/>
            </a:prstTxWarp>
            <a:spAutoFit/>
          </a:bodyPr>
          <a:lstStyle/>
          <a:p>
            <a:endParaRPr lang="en-US">
              <a:latin typeface="Calibri" pitchFamily="-84" charset="0"/>
            </a:endParaRPr>
          </a:p>
        </p:txBody>
      </p:sp>
      <p:sp>
        <p:nvSpPr>
          <p:cNvPr id="15" name="Title 1"/>
          <p:cNvSpPr>
            <a:spLocks noGrp="1"/>
          </p:cNvSpPr>
          <p:nvPr>
            <p:ph type="title"/>
          </p:nvPr>
        </p:nvSpPr>
        <p:spPr>
          <a:xfrm>
            <a:off x="457200" y="274638"/>
            <a:ext cx="8229600" cy="1143000"/>
          </a:xfrm>
        </p:spPr>
        <p:txBody>
          <a:bodyPr/>
          <a:lstStyle/>
          <a:p>
            <a:pPr eaLnBrk="1" hangingPunct="1">
              <a:defRPr/>
            </a:pPr>
            <a:r>
              <a:rPr lang="en-US" dirty="0" smtClean="0">
                <a:solidFill>
                  <a:schemeClr val="accent5">
                    <a:lumMod val="75000"/>
                  </a:schemeClr>
                </a:solidFill>
                <a:ea typeface="ＭＳ Ｐゴシック" charset="0"/>
                <a:cs typeface="ＭＳ Ｐゴシック" charset="0"/>
              </a:rPr>
              <a:t>INVASIVE SPECIES AND SEABIRDS</a:t>
            </a:r>
            <a:endParaRPr lang="en-US" dirty="0">
              <a:solidFill>
                <a:schemeClr val="accent5">
                  <a:lumMod val="75000"/>
                </a:schemeClr>
              </a:solidFill>
              <a:ea typeface="ＭＳ Ｐゴシック" charset="0"/>
              <a:cs typeface="ＭＳ Ｐゴシック" charset="0"/>
            </a:endParaRPr>
          </a:p>
        </p:txBody>
      </p:sp>
      <p:grpSp>
        <p:nvGrpSpPr>
          <p:cNvPr id="13" name="Group 12"/>
          <p:cNvGrpSpPr/>
          <p:nvPr/>
        </p:nvGrpSpPr>
        <p:grpSpPr>
          <a:xfrm>
            <a:off x="366485" y="4773621"/>
            <a:ext cx="2589371" cy="1015911"/>
            <a:chOff x="366485" y="1743740"/>
            <a:chExt cx="2589371" cy="1015911"/>
          </a:xfrm>
        </p:grpSpPr>
        <p:sp>
          <p:nvSpPr>
            <p:cNvPr id="16" name="TextBox 8"/>
            <p:cNvSpPr txBox="1">
              <a:spLocks noChangeArrowheads="1"/>
            </p:cNvSpPr>
            <p:nvPr/>
          </p:nvSpPr>
          <p:spPr bwMode="auto">
            <a:xfrm>
              <a:off x="366485" y="1743740"/>
              <a:ext cx="1724951" cy="584776"/>
            </a:xfrm>
            <a:prstGeom prst="rect">
              <a:avLst/>
            </a:prstGeom>
            <a:noFill/>
            <a:ln w="9525">
              <a:noFill/>
              <a:miter lim="800000"/>
              <a:headEnd/>
              <a:tailEnd/>
            </a:ln>
          </p:spPr>
          <p:txBody>
            <a:bodyPr wrap="none">
              <a:prstTxWarp prst="textNoShape">
                <a:avLst/>
              </a:prstTxWarp>
              <a:spAutoFit/>
            </a:bodyPr>
            <a:lstStyle/>
            <a:p>
              <a:r>
                <a:rPr lang="en-US" sz="3200" dirty="0">
                  <a:solidFill>
                    <a:srgbClr val="31859C"/>
                  </a:solidFill>
                  <a:latin typeface="Calibri" pitchFamily="-84" charset="0"/>
                </a:rPr>
                <a:t>Lesson:</a:t>
              </a:r>
              <a:r>
                <a:rPr lang="en-US" sz="3200" dirty="0" smtClean="0">
                  <a:solidFill>
                    <a:srgbClr val="31859C"/>
                  </a:solidFill>
                  <a:latin typeface="Calibri" pitchFamily="-84" charset="0"/>
                </a:rPr>
                <a:t> 3</a:t>
              </a:r>
              <a:endParaRPr lang="en-US" sz="3200" dirty="0">
                <a:solidFill>
                  <a:srgbClr val="31859C"/>
                </a:solidFill>
                <a:latin typeface="Calibri" pitchFamily="-84" charset="0"/>
              </a:endParaRPr>
            </a:p>
          </p:txBody>
        </p:sp>
        <p:sp>
          <p:nvSpPr>
            <p:cNvPr id="17" name="TextBox 9"/>
            <p:cNvSpPr txBox="1">
              <a:spLocks noChangeArrowheads="1"/>
            </p:cNvSpPr>
            <p:nvPr/>
          </p:nvSpPr>
          <p:spPr bwMode="auto">
            <a:xfrm>
              <a:off x="366485" y="2174875"/>
              <a:ext cx="2589371" cy="584776"/>
            </a:xfrm>
            <a:prstGeom prst="rect">
              <a:avLst/>
            </a:prstGeom>
            <a:noFill/>
            <a:ln w="9525">
              <a:noFill/>
              <a:miter lim="800000"/>
              <a:headEnd/>
              <a:tailEnd/>
            </a:ln>
          </p:spPr>
          <p:txBody>
            <a:bodyPr wrap="none">
              <a:prstTxWarp prst="textNoShape">
                <a:avLst/>
              </a:prstTxWarp>
              <a:spAutoFit/>
            </a:bodyPr>
            <a:lstStyle/>
            <a:p>
              <a:r>
                <a:rPr lang="en-US" sz="3200" dirty="0" smtClean="0">
                  <a:solidFill>
                    <a:srgbClr val="31859C"/>
                  </a:solidFill>
                  <a:latin typeface="Calibri" pitchFamily="-84" charset="0"/>
                </a:rPr>
                <a:t>Consequences</a:t>
              </a:r>
              <a:endParaRPr lang="en-US" sz="3200" dirty="0">
                <a:solidFill>
                  <a:srgbClr val="31859C"/>
                </a:solidFill>
                <a:latin typeface="Calibri" pitchFamily="-84" charset="0"/>
              </a:endParaRPr>
            </a:p>
          </p:txBody>
        </p:sp>
      </p:grpSp>
      <p:pic>
        <p:nvPicPr>
          <p:cNvPr id="18" name="Picture 17"/>
          <p:cNvPicPr>
            <a:picLocks noChangeAspect="1"/>
          </p:cNvPicPr>
          <p:nvPr/>
        </p:nvPicPr>
        <p:blipFill rotWithShape="1">
          <a:blip r:embed="rId2" cstate="print">
            <a:extLst/>
          </a:blip>
          <a:srcRect/>
          <a:stretch/>
        </p:blipFill>
        <p:spPr bwMode="auto">
          <a:xfrm>
            <a:off x="4394719" y="4174076"/>
            <a:ext cx="4278941" cy="2160571"/>
          </a:xfrm>
          <a:prstGeom prst="roundRect">
            <a:avLst/>
          </a:prstGeom>
        </p:spPr>
      </p:pic>
      <p:pic>
        <p:nvPicPr>
          <p:cNvPr id="19" name="Picture 18"/>
          <p:cNvPicPr>
            <a:picLocks noChangeAspect="1"/>
          </p:cNvPicPr>
          <p:nvPr/>
        </p:nvPicPr>
        <p:blipFill rotWithShape="1">
          <a:blip r:embed="rId3" cstate="print">
            <a:extLst/>
          </a:blip>
          <a:srcRect/>
          <a:stretch/>
        </p:blipFill>
        <p:spPr bwMode="auto">
          <a:xfrm>
            <a:off x="4710436" y="1165866"/>
            <a:ext cx="3611532" cy="3035808"/>
          </a:xfrm>
          <a:prstGeom prst="roundRect">
            <a:avLst/>
          </a:prstGeom>
        </p:spPr>
      </p:pic>
      <p:sp>
        <p:nvSpPr>
          <p:cNvPr id="20" name="TextBox 4"/>
          <p:cNvSpPr txBox="1">
            <a:spLocks noChangeArrowheads="1"/>
          </p:cNvSpPr>
          <p:nvPr/>
        </p:nvSpPr>
        <p:spPr bwMode="auto">
          <a:xfrm>
            <a:off x="7812088" y="6421438"/>
            <a:ext cx="1133475" cy="276225"/>
          </a:xfrm>
          <a:prstGeom prst="rect">
            <a:avLst/>
          </a:prstGeom>
          <a:noFill/>
          <a:ln w="9525">
            <a:noFill/>
            <a:miter lim="800000"/>
            <a:headEnd/>
            <a:tailEnd/>
          </a:ln>
        </p:spPr>
        <p:txBody>
          <a:bodyPr wrap="none">
            <a:prstTxWarp prst="textNoShape">
              <a:avLst/>
            </a:prstTxWarp>
            <a:spAutoFit/>
          </a:bodyPr>
          <a:lstStyle/>
          <a:p>
            <a:r>
              <a:rPr lang="en-US" sz="1200" i="1" dirty="0"/>
              <a:t>©Ram </a:t>
            </a:r>
            <a:r>
              <a:rPr lang="en-US" sz="1200" i="1" dirty="0" err="1"/>
              <a:t>Papish</a:t>
            </a:r>
            <a:endParaRPr lang="en-US" sz="1200" i="1" dirty="0"/>
          </a:p>
        </p:txBody>
      </p:sp>
      <p:pic>
        <p:nvPicPr>
          <p:cNvPr id="21" name="Picture 20"/>
          <p:cNvPicPr>
            <a:picLocks noChangeAspect="1"/>
          </p:cNvPicPr>
          <p:nvPr/>
        </p:nvPicPr>
        <p:blipFill rotWithShape="1">
          <a:blip r:embed="rId4" cstate="print">
            <a:extLst/>
          </a:blip>
          <a:srcRect/>
          <a:stretch/>
        </p:blipFill>
        <p:spPr bwMode="auto">
          <a:xfrm>
            <a:off x="2570019" y="2035840"/>
            <a:ext cx="2413955" cy="3063240"/>
          </a:xfrm>
          <a:prstGeom prst="roundRect">
            <a:avLst/>
          </a:prstGeom>
          <a:effectLst/>
        </p:spPr>
      </p:pic>
      <p:sp>
        <p:nvSpPr>
          <p:cNvPr id="22" name="TextBox 1"/>
          <p:cNvSpPr txBox="1">
            <a:spLocks noChangeArrowheads="1"/>
          </p:cNvSpPr>
          <p:nvPr/>
        </p:nvSpPr>
        <p:spPr bwMode="auto">
          <a:xfrm>
            <a:off x="595313" y="6300788"/>
            <a:ext cx="185737" cy="369887"/>
          </a:xfrm>
          <a:prstGeom prst="rect">
            <a:avLst/>
          </a:prstGeom>
          <a:noFill/>
          <a:ln w="9525">
            <a:noFill/>
            <a:miter lim="800000"/>
            <a:headEnd/>
            <a:tailEnd/>
          </a:ln>
        </p:spPr>
        <p:txBody>
          <a:bodyPr wrap="none">
            <a:prstTxWarp prst="textNoShape">
              <a:avLst/>
            </a:prstTxWarp>
            <a:spAutoFit/>
          </a:bodyPr>
          <a:lstStyle/>
          <a:p>
            <a:endParaRPr lang="en-US"/>
          </a:p>
        </p:txBody>
      </p:sp>
      <p:sp>
        <p:nvSpPr>
          <p:cNvPr id="3" name="Footer Placeholder 2"/>
          <p:cNvSpPr>
            <a:spLocks noGrp="1"/>
          </p:cNvSpPr>
          <p:nvPr>
            <p:ph type="ftr" sz="quarter" idx="10"/>
          </p:nvPr>
        </p:nvSpPr>
        <p:spPr/>
        <p:txBody>
          <a:bodyPr/>
          <a:lstStyle/>
          <a:p>
            <a:pPr>
              <a:defRPr/>
            </a:pPr>
            <a:r>
              <a:rPr lang="en-US" smtClean="0"/>
              <a:t>Lesson 3: Consequences</a:t>
            </a: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08000"/>
            <a:ext cx="8229600" cy="683079"/>
          </a:xfrm>
        </p:spPr>
        <p:txBody>
          <a:bodyPr/>
          <a:lstStyle/>
          <a:p>
            <a:pPr eaLnBrk="1" hangingPunct="1"/>
            <a:r>
              <a:rPr lang="en-US" altLang="en-US" dirty="0" smtClean="0"/>
              <a:t>Cost of Invasions</a:t>
            </a:r>
          </a:p>
        </p:txBody>
      </p:sp>
      <p:sp>
        <p:nvSpPr>
          <p:cNvPr id="17411" name="Content Placeholder 2"/>
          <p:cNvSpPr>
            <a:spLocks noGrp="1"/>
          </p:cNvSpPr>
          <p:nvPr>
            <p:ph sz="half" idx="1"/>
          </p:nvPr>
        </p:nvSpPr>
        <p:spPr>
          <a:xfrm>
            <a:off x="457200" y="1255713"/>
            <a:ext cx="8229600" cy="4870450"/>
          </a:xfrm>
        </p:spPr>
        <p:txBody>
          <a:bodyPr/>
          <a:lstStyle/>
          <a:p>
            <a:pPr eaLnBrk="1" hangingPunct="1"/>
            <a:r>
              <a:rPr lang="en-US" altLang="en-US" b="1" dirty="0" smtClean="0"/>
              <a:t>Cost of invasive species in Alaska</a:t>
            </a:r>
          </a:p>
          <a:p>
            <a:pPr marL="457200" lvl="1" indent="0">
              <a:buNone/>
            </a:pPr>
            <a:endParaRPr lang="en-US" altLang="en-US" dirty="0" smtClean="0"/>
          </a:p>
          <a:p>
            <a:pPr eaLnBrk="1" hangingPunct="1"/>
            <a:endParaRPr lang="en-US" altLang="en-US" dirty="0" smtClean="0"/>
          </a:p>
        </p:txBody>
      </p:sp>
      <p:sp>
        <p:nvSpPr>
          <p:cNvPr id="1741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173E2B28-68EC-4FA2-9371-A1BFE97A33C8}" type="slidenum">
              <a:rPr lang="en-US" altLang="en-US" sz="1200">
                <a:solidFill>
                  <a:srgbClr val="FFFFFF"/>
                </a:solidFill>
              </a:rPr>
              <a:pPr eaLnBrk="1" hangingPunct="1">
                <a:spcBef>
                  <a:spcPct val="0"/>
                </a:spcBef>
                <a:buClrTx/>
                <a:buSzTx/>
                <a:buFontTx/>
                <a:buNone/>
              </a:pPr>
              <a:t>9</a:t>
            </a:fld>
            <a:endParaRPr lang="en-US" altLang="en-US" sz="1200" dirty="0">
              <a:solidFill>
                <a:srgbClr val="FFFFFF"/>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849436"/>
            <a:ext cx="88011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2" name="Footer Placeholder 1"/>
          <p:cNvSpPr>
            <a:spLocks noGrp="1"/>
          </p:cNvSpPr>
          <p:nvPr>
            <p:ph type="ftr" sz="quarter" idx="10"/>
          </p:nvPr>
        </p:nvSpPr>
        <p:spPr/>
        <p:txBody>
          <a:bodyPr/>
          <a:lstStyle/>
          <a:p>
            <a:pPr>
              <a:defRPr/>
            </a:pPr>
            <a:r>
              <a:rPr lang="en-US" smtClean="0"/>
              <a:t>Lesson 3: Consequences</a:t>
            </a:r>
            <a:endParaRPr lang="en-US"/>
          </a:p>
        </p:txBody>
      </p:sp>
    </p:spTree>
    <p:extLst>
      <p:ext uri="{BB962C8B-B14F-4D97-AF65-F5344CB8AC3E}">
        <p14:creationId xmlns:p14="http://schemas.microsoft.com/office/powerpoint/2010/main" val="15881485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89858"/>
            <a:ext cx="8229600" cy="701221"/>
          </a:xfrm>
        </p:spPr>
        <p:txBody>
          <a:bodyPr/>
          <a:lstStyle/>
          <a:p>
            <a:pPr eaLnBrk="1" hangingPunct="1"/>
            <a:r>
              <a:rPr lang="en-US" altLang="en-US" dirty="0" smtClean="0"/>
              <a:t>Scope of the problem</a:t>
            </a:r>
          </a:p>
        </p:txBody>
      </p:sp>
      <p:sp>
        <p:nvSpPr>
          <p:cNvPr id="2" name="Content Placeholder 1"/>
          <p:cNvSpPr>
            <a:spLocks noGrp="1"/>
          </p:cNvSpPr>
          <p:nvPr>
            <p:ph sz="half" idx="1"/>
          </p:nvPr>
        </p:nvSpPr>
        <p:spPr>
          <a:xfrm>
            <a:off x="457200" y="1309807"/>
            <a:ext cx="8229600" cy="4800600"/>
          </a:xfrm>
        </p:spPr>
        <p:txBody>
          <a:bodyPr/>
          <a:lstStyle/>
          <a:p>
            <a:r>
              <a:rPr lang="en-US" dirty="0" smtClean="0"/>
              <a:t>42% of threatened or endangered species are at risk because of invasive species</a:t>
            </a:r>
          </a:p>
          <a:p>
            <a:r>
              <a:rPr lang="en-US" dirty="0" smtClean="0"/>
              <a:t>43% of the world’s critically endangered animals breed on islands</a:t>
            </a:r>
          </a:p>
          <a:p>
            <a:r>
              <a:rPr lang="en-US" dirty="0" smtClean="0"/>
              <a:t>75% of </a:t>
            </a:r>
            <a:r>
              <a:rPr lang="en-US" dirty="0"/>
              <a:t>t</a:t>
            </a:r>
            <a:r>
              <a:rPr lang="en-US" dirty="0" smtClean="0"/>
              <a:t>hreatened birds on oceanic islands are experiencing population declines due to invasive species</a:t>
            </a:r>
          </a:p>
          <a:p>
            <a:r>
              <a:rPr lang="en-US" dirty="0" smtClean="0"/>
              <a:t>80% of species extinctions have occurred on islands</a:t>
            </a:r>
          </a:p>
          <a:p>
            <a:r>
              <a:rPr lang="en-US" dirty="0" smtClean="0"/>
              <a:t>92% of island breeding threatened seabirds face threats from invasive species</a:t>
            </a:r>
          </a:p>
        </p:txBody>
      </p:sp>
      <p:sp>
        <p:nvSpPr>
          <p:cNvPr id="1741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173E2B28-68EC-4FA2-9371-A1BFE97A33C8}" type="slidenum">
              <a:rPr lang="en-US" altLang="en-US" sz="1200">
                <a:solidFill>
                  <a:srgbClr val="FFFFFF"/>
                </a:solidFill>
              </a:rPr>
              <a:pPr eaLnBrk="1" hangingPunct="1">
                <a:spcBef>
                  <a:spcPct val="0"/>
                </a:spcBef>
                <a:buClrTx/>
                <a:buSzTx/>
                <a:buFontTx/>
                <a:buNone/>
              </a:pPr>
              <a:t>10</a:t>
            </a:fld>
            <a:endParaRPr lang="en-US" altLang="en-US" sz="1200" dirty="0">
              <a:solidFill>
                <a:srgbClr val="FFFFFF"/>
              </a:solidFill>
            </a:endParaRPr>
          </a:p>
        </p:txBody>
      </p:sp>
      <p:cxnSp>
        <p:nvCxnSpPr>
          <p:cNvPr id="6" name="Straight Connector 5"/>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3" name="Footer Placeholder 2"/>
          <p:cNvSpPr>
            <a:spLocks noGrp="1"/>
          </p:cNvSpPr>
          <p:nvPr>
            <p:ph type="ftr" sz="quarter" idx="10"/>
          </p:nvPr>
        </p:nvSpPr>
        <p:spPr/>
        <p:txBody>
          <a:bodyPr/>
          <a:lstStyle/>
          <a:p>
            <a:pPr>
              <a:defRPr/>
            </a:pPr>
            <a:r>
              <a:rPr lang="en-US" smtClean="0"/>
              <a:t>Lesson 3: Consequences</a:t>
            </a:r>
            <a:endParaRPr lang="en-US"/>
          </a:p>
        </p:txBody>
      </p:sp>
    </p:spTree>
    <p:extLst>
      <p:ext uri="{BB962C8B-B14F-4D97-AF65-F5344CB8AC3E}">
        <p14:creationId xmlns:p14="http://schemas.microsoft.com/office/powerpoint/2010/main" val="7641918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89858"/>
            <a:ext cx="8229600" cy="691924"/>
          </a:xfrm>
        </p:spPr>
        <p:txBody>
          <a:bodyPr/>
          <a:lstStyle/>
          <a:p>
            <a:pPr eaLnBrk="1" hangingPunct="1"/>
            <a:r>
              <a:rPr lang="en-US" altLang="en-US" dirty="0"/>
              <a:t>Scope of the problem</a:t>
            </a:r>
            <a:endParaRPr lang="en-US" altLang="en-US" dirty="0" smtClean="0"/>
          </a:p>
        </p:txBody>
      </p:sp>
      <p:pic>
        <p:nvPicPr>
          <p:cNvPr id="10"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33484" y="1621824"/>
            <a:ext cx="6148547" cy="3566160"/>
          </a:xfrm>
        </p:spPr>
      </p:pic>
      <p:sp>
        <p:nvSpPr>
          <p:cNvPr id="10243" name="Content Placeholder 2"/>
          <p:cNvSpPr>
            <a:spLocks noGrp="1"/>
          </p:cNvSpPr>
          <p:nvPr>
            <p:ph sz="half" idx="2"/>
          </p:nvPr>
        </p:nvSpPr>
        <p:spPr>
          <a:xfrm>
            <a:off x="354843" y="1132858"/>
            <a:ext cx="8331957" cy="586759"/>
          </a:xfrm>
        </p:spPr>
        <p:txBody>
          <a:bodyPr/>
          <a:lstStyle/>
          <a:p>
            <a:pPr eaLnBrk="1" hangingPunct="1"/>
            <a:r>
              <a:rPr lang="en-US" altLang="en-US" b="1" dirty="0"/>
              <a:t>O</a:t>
            </a:r>
            <a:r>
              <a:rPr lang="en-US" altLang="en-US" b="1" dirty="0" smtClean="0"/>
              <a:t>ne of the most significant threats to biodiversity.</a:t>
            </a:r>
          </a:p>
        </p:txBody>
      </p:sp>
      <p:sp>
        <p:nvSpPr>
          <p:cNvPr id="1024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DE689C1D-DF45-45BF-97C7-257CE342CDAC}" type="slidenum">
              <a:rPr lang="en-US" altLang="en-US" sz="1200">
                <a:solidFill>
                  <a:srgbClr val="FFFFFF"/>
                </a:solidFill>
              </a:rPr>
              <a:pPr eaLnBrk="1" hangingPunct="1">
                <a:spcBef>
                  <a:spcPct val="0"/>
                </a:spcBef>
                <a:buClrTx/>
                <a:buSzTx/>
                <a:buFontTx/>
                <a:buNone/>
              </a:pPr>
              <a:t>11</a:t>
            </a:fld>
            <a:endParaRPr lang="en-US" altLang="en-US" sz="1200" dirty="0">
              <a:solidFill>
                <a:srgbClr val="FFFFFF"/>
              </a:solidFill>
            </a:endParaRPr>
          </a:p>
        </p:txBody>
      </p:sp>
      <p:sp>
        <p:nvSpPr>
          <p:cNvPr id="11" name="TextBox 10"/>
          <p:cNvSpPr txBox="1"/>
          <p:nvPr/>
        </p:nvSpPr>
        <p:spPr>
          <a:xfrm>
            <a:off x="609600" y="5157252"/>
            <a:ext cx="8229600" cy="1138773"/>
          </a:xfrm>
          <a:prstGeom prst="rect">
            <a:avLst/>
          </a:prstGeom>
          <a:noFill/>
        </p:spPr>
        <p:txBody>
          <a:bodyPr wrap="square" rtlCol="0">
            <a:spAutoFit/>
          </a:bodyPr>
          <a:lstStyle/>
          <a:p>
            <a:r>
              <a:rPr lang="en-US" sz="1700" dirty="0"/>
              <a:t>Global map showing the number of harmful alien species by coastal ecoregions. The darker red shades indicate a greater number of species with a high impact on the local ecology. The blue </a:t>
            </a:r>
            <a:r>
              <a:rPr lang="en-US" sz="1700" dirty="0" smtClean="0"/>
              <a:t>color </a:t>
            </a:r>
            <a:r>
              <a:rPr lang="en-US" sz="1700" dirty="0"/>
              <a:t>indicates ecoregions with alien species that have been described as less </a:t>
            </a:r>
            <a:r>
              <a:rPr lang="en-US" sz="1700" dirty="0" smtClean="0"/>
              <a:t>harmful. </a:t>
            </a:r>
            <a:r>
              <a:rPr lang="en-US" sz="1600" dirty="0" smtClean="0"/>
              <a:t>Source</a:t>
            </a:r>
            <a:r>
              <a:rPr lang="en-US" sz="1600" dirty="0"/>
              <a:t>: Molnar et al. 2008</a:t>
            </a:r>
          </a:p>
        </p:txBody>
      </p:sp>
      <p:cxnSp>
        <p:nvCxnSpPr>
          <p:cNvPr id="8" name="Straight Connector 7"/>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2" name="Footer Placeholder 1"/>
          <p:cNvSpPr>
            <a:spLocks noGrp="1"/>
          </p:cNvSpPr>
          <p:nvPr>
            <p:ph type="ftr" sz="quarter" idx="10"/>
          </p:nvPr>
        </p:nvSpPr>
        <p:spPr/>
        <p:txBody>
          <a:bodyPr/>
          <a:lstStyle/>
          <a:p>
            <a:pPr>
              <a:defRPr/>
            </a:pPr>
            <a:r>
              <a:rPr lang="en-US" smtClean="0"/>
              <a:t>Lesson 3: Consequences</a:t>
            </a: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89858"/>
            <a:ext cx="8229600" cy="691924"/>
          </a:xfrm>
        </p:spPr>
        <p:txBody>
          <a:bodyPr/>
          <a:lstStyle/>
          <a:p>
            <a:pPr eaLnBrk="1" hangingPunct="1"/>
            <a:r>
              <a:rPr lang="en-US" altLang="en-US" dirty="0"/>
              <a:t>Scope of the problem</a:t>
            </a:r>
            <a:endParaRPr lang="en-US" altLang="en-US" dirty="0" smtClean="0"/>
          </a:p>
        </p:txBody>
      </p:sp>
      <p:sp>
        <p:nvSpPr>
          <p:cNvPr id="10243" name="Content Placeholder 2"/>
          <p:cNvSpPr>
            <a:spLocks noGrp="1"/>
          </p:cNvSpPr>
          <p:nvPr>
            <p:ph sz="half" idx="1"/>
          </p:nvPr>
        </p:nvSpPr>
        <p:spPr>
          <a:xfrm>
            <a:off x="354843" y="1132858"/>
            <a:ext cx="8598088" cy="586759"/>
          </a:xfrm>
        </p:spPr>
        <p:txBody>
          <a:bodyPr/>
          <a:lstStyle/>
          <a:p>
            <a:pPr eaLnBrk="1" hangingPunct="1"/>
            <a:r>
              <a:rPr lang="en-US" b="1" dirty="0" smtClean="0"/>
              <a:t>Invasive alien species implicated in nearly 50% of recent bird extinctions</a:t>
            </a:r>
            <a:endParaRPr lang="en-US" altLang="en-US" b="1" dirty="0" smtClean="0"/>
          </a:p>
        </p:txBody>
      </p:sp>
      <p:sp>
        <p:nvSpPr>
          <p:cNvPr id="1024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DE689C1D-DF45-45BF-97C7-257CE342CDAC}" type="slidenum">
              <a:rPr lang="en-US" altLang="en-US" sz="1200">
                <a:solidFill>
                  <a:srgbClr val="FFFFFF"/>
                </a:solidFill>
              </a:rPr>
              <a:pPr eaLnBrk="1" hangingPunct="1">
                <a:spcBef>
                  <a:spcPct val="0"/>
                </a:spcBef>
                <a:buClrTx/>
                <a:buSzTx/>
                <a:buFontTx/>
                <a:buNone/>
              </a:pPr>
              <a:t>12</a:t>
            </a:fld>
            <a:endParaRPr lang="en-US" altLang="en-US" sz="1200" dirty="0">
              <a:solidFill>
                <a:srgbClr val="FFFFFF"/>
              </a:solidFill>
            </a:endParaRPr>
          </a:p>
        </p:txBody>
      </p:sp>
      <p:sp>
        <p:nvSpPr>
          <p:cNvPr id="11" name="TextBox 10"/>
          <p:cNvSpPr txBox="1"/>
          <p:nvPr/>
        </p:nvSpPr>
        <p:spPr>
          <a:xfrm>
            <a:off x="1750016" y="5517700"/>
            <a:ext cx="6096000" cy="615553"/>
          </a:xfrm>
          <a:prstGeom prst="rect">
            <a:avLst/>
          </a:prstGeom>
          <a:noFill/>
        </p:spPr>
        <p:txBody>
          <a:bodyPr wrap="square" rtlCol="0">
            <a:spAutoFit/>
          </a:bodyPr>
          <a:lstStyle/>
          <a:p>
            <a:r>
              <a:rPr lang="en-US" sz="1700" dirty="0"/>
              <a:t>The major threats contributing to bird extinctions since </a:t>
            </a:r>
            <a:r>
              <a:rPr lang="en-US" sz="1700" dirty="0" smtClean="0"/>
              <a:t>1500 (Bird Life International).</a:t>
            </a:r>
            <a:endParaRPr lang="en-US" sz="1600" dirty="0"/>
          </a:p>
        </p:txBody>
      </p:sp>
      <p:cxnSp>
        <p:nvCxnSpPr>
          <p:cNvPr id="8" name="Straight Connector 7"/>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pic>
        <p:nvPicPr>
          <p:cNvPr id="9" name="Picture 2" descr="http://www.birdlife.org/datazone/images/dyn_images/2bdd71a3-8fc0-4212-883e-d7e59b1eb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016" y="2042980"/>
            <a:ext cx="5709169" cy="3474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1069340" y="3419361"/>
            <a:ext cx="1807594" cy="261610"/>
          </a:xfrm>
          <a:prstGeom prst="rect">
            <a:avLst/>
          </a:prstGeom>
          <a:solidFill>
            <a:schemeClr val="bg1"/>
          </a:solidFill>
        </p:spPr>
        <p:txBody>
          <a:bodyPr wrap="none" rtlCol="0">
            <a:spAutoFit/>
          </a:bodyPr>
          <a:lstStyle/>
          <a:p>
            <a:r>
              <a:rPr lang="en-US" sz="1100" dirty="0" smtClean="0">
                <a:solidFill>
                  <a:schemeClr val="accent2">
                    <a:lumMod val="75000"/>
                  </a:schemeClr>
                </a:solidFill>
              </a:rPr>
              <a:t>Number of extinct species</a:t>
            </a:r>
            <a:endParaRPr lang="en-US" sz="1100" dirty="0">
              <a:solidFill>
                <a:schemeClr val="accent2">
                  <a:lumMod val="75000"/>
                </a:schemeClr>
              </a:solidFill>
            </a:endParaRPr>
          </a:p>
        </p:txBody>
      </p:sp>
      <p:sp>
        <p:nvSpPr>
          <p:cNvPr id="12" name="TextBox 11"/>
          <p:cNvSpPr txBox="1"/>
          <p:nvPr/>
        </p:nvSpPr>
        <p:spPr>
          <a:xfrm>
            <a:off x="2314898" y="4748259"/>
            <a:ext cx="949002" cy="738664"/>
          </a:xfrm>
          <a:prstGeom prst="rect">
            <a:avLst/>
          </a:prstGeom>
          <a:solidFill>
            <a:schemeClr val="bg1"/>
          </a:solidFill>
        </p:spPr>
        <p:txBody>
          <a:bodyPr wrap="square" rtlCol="0">
            <a:spAutoFit/>
          </a:bodyPr>
          <a:lstStyle/>
          <a:p>
            <a:pPr algn="ctr"/>
            <a:r>
              <a:rPr lang="en-US" sz="1050" dirty="0" err="1" smtClean="0"/>
              <a:t>Invasives</a:t>
            </a:r>
            <a:r>
              <a:rPr lang="en-US" sz="1050" dirty="0" smtClean="0"/>
              <a:t> &amp; other problematic species</a:t>
            </a:r>
            <a:endParaRPr lang="en-US" sz="1050" dirty="0"/>
          </a:p>
        </p:txBody>
      </p:sp>
      <p:sp>
        <p:nvSpPr>
          <p:cNvPr id="13" name="TextBox 12"/>
          <p:cNvSpPr txBox="1"/>
          <p:nvPr/>
        </p:nvSpPr>
        <p:spPr>
          <a:xfrm>
            <a:off x="3229298" y="4748259"/>
            <a:ext cx="783902" cy="415498"/>
          </a:xfrm>
          <a:prstGeom prst="rect">
            <a:avLst/>
          </a:prstGeom>
          <a:solidFill>
            <a:schemeClr val="bg1"/>
          </a:solidFill>
        </p:spPr>
        <p:txBody>
          <a:bodyPr wrap="square" rtlCol="0">
            <a:spAutoFit/>
          </a:bodyPr>
          <a:lstStyle/>
          <a:p>
            <a:pPr algn="ctr"/>
            <a:r>
              <a:rPr lang="en-US" sz="1050" dirty="0" smtClean="0"/>
              <a:t>Hunting &amp; trapping</a:t>
            </a:r>
            <a:endParaRPr lang="en-US" sz="1050" dirty="0"/>
          </a:p>
        </p:txBody>
      </p:sp>
      <p:sp>
        <p:nvSpPr>
          <p:cNvPr id="14" name="TextBox 13"/>
          <p:cNvSpPr txBox="1"/>
          <p:nvPr/>
        </p:nvSpPr>
        <p:spPr>
          <a:xfrm>
            <a:off x="4013200" y="4748259"/>
            <a:ext cx="834702" cy="577081"/>
          </a:xfrm>
          <a:prstGeom prst="rect">
            <a:avLst/>
          </a:prstGeom>
          <a:solidFill>
            <a:schemeClr val="bg1"/>
          </a:solidFill>
        </p:spPr>
        <p:txBody>
          <a:bodyPr wrap="square" rtlCol="0">
            <a:spAutoFit/>
          </a:bodyPr>
          <a:lstStyle/>
          <a:p>
            <a:pPr algn="ctr"/>
            <a:r>
              <a:rPr lang="en-US" sz="1050" dirty="0" smtClean="0"/>
              <a:t>Logging &amp; wood harvesting</a:t>
            </a:r>
            <a:endParaRPr lang="en-US" sz="1050" dirty="0"/>
          </a:p>
        </p:txBody>
      </p:sp>
      <p:sp>
        <p:nvSpPr>
          <p:cNvPr id="15" name="TextBox 14"/>
          <p:cNvSpPr txBox="1"/>
          <p:nvPr/>
        </p:nvSpPr>
        <p:spPr>
          <a:xfrm>
            <a:off x="4847902" y="4748259"/>
            <a:ext cx="834702" cy="253916"/>
          </a:xfrm>
          <a:prstGeom prst="rect">
            <a:avLst/>
          </a:prstGeom>
          <a:solidFill>
            <a:schemeClr val="bg1"/>
          </a:solidFill>
        </p:spPr>
        <p:txBody>
          <a:bodyPr wrap="square" rtlCol="0">
            <a:spAutoFit/>
          </a:bodyPr>
          <a:lstStyle/>
          <a:p>
            <a:pPr algn="ctr"/>
            <a:r>
              <a:rPr lang="en-US" sz="1050" dirty="0" smtClean="0"/>
              <a:t>Agriculture</a:t>
            </a:r>
            <a:endParaRPr lang="en-US" sz="1050" dirty="0"/>
          </a:p>
        </p:txBody>
      </p:sp>
      <p:sp>
        <p:nvSpPr>
          <p:cNvPr id="16" name="TextBox 15"/>
          <p:cNvSpPr txBox="1"/>
          <p:nvPr/>
        </p:nvSpPr>
        <p:spPr>
          <a:xfrm>
            <a:off x="5602449" y="4748259"/>
            <a:ext cx="834702" cy="415498"/>
          </a:xfrm>
          <a:prstGeom prst="rect">
            <a:avLst/>
          </a:prstGeom>
          <a:solidFill>
            <a:schemeClr val="bg1"/>
          </a:solidFill>
        </p:spPr>
        <p:txBody>
          <a:bodyPr wrap="square" rtlCol="0">
            <a:spAutoFit/>
          </a:bodyPr>
          <a:lstStyle/>
          <a:p>
            <a:pPr algn="ctr"/>
            <a:r>
              <a:rPr lang="en-US" sz="1050" dirty="0" smtClean="0"/>
              <a:t>Change in fire regime</a:t>
            </a:r>
            <a:endParaRPr lang="en-US" sz="1050" dirty="0"/>
          </a:p>
        </p:txBody>
      </p:sp>
      <p:sp>
        <p:nvSpPr>
          <p:cNvPr id="17" name="TextBox 16"/>
          <p:cNvSpPr txBox="1"/>
          <p:nvPr/>
        </p:nvSpPr>
        <p:spPr>
          <a:xfrm>
            <a:off x="6437151" y="4748259"/>
            <a:ext cx="834702" cy="738664"/>
          </a:xfrm>
          <a:prstGeom prst="rect">
            <a:avLst/>
          </a:prstGeom>
          <a:solidFill>
            <a:schemeClr val="bg1"/>
          </a:solidFill>
        </p:spPr>
        <p:txBody>
          <a:bodyPr wrap="square" rtlCol="0">
            <a:spAutoFit/>
          </a:bodyPr>
          <a:lstStyle/>
          <a:p>
            <a:pPr algn="ctr"/>
            <a:r>
              <a:rPr lang="en-US" sz="1050" dirty="0" smtClean="0"/>
              <a:t>Climate change &amp; severe weather</a:t>
            </a:r>
            <a:endParaRPr lang="en-US" sz="1050" dirty="0"/>
          </a:p>
        </p:txBody>
      </p:sp>
      <p:sp>
        <p:nvSpPr>
          <p:cNvPr id="3" name="Footer Placeholder 2"/>
          <p:cNvSpPr>
            <a:spLocks noGrp="1"/>
          </p:cNvSpPr>
          <p:nvPr>
            <p:ph type="ftr" sz="quarter" idx="10"/>
          </p:nvPr>
        </p:nvSpPr>
        <p:spPr/>
        <p:txBody>
          <a:bodyPr/>
          <a:lstStyle/>
          <a:p>
            <a:pPr>
              <a:defRPr/>
            </a:pPr>
            <a:r>
              <a:rPr lang="en-US" smtClean="0"/>
              <a:t>Lesson 3: Consequences</a:t>
            </a:r>
            <a:endParaRPr lang="en-US"/>
          </a:p>
        </p:txBody>
      </p:sp>
    </p:spTree>
    <p:extLst>
      <p:ext uri="{BB962C8B-B14F-4D97-AF65-F5344CB8AC3E}">
        <p14:creationId xmlns:p14="http://schemas.microsoft.com/office/powerpoint/2010/main" val="22237913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62430"/>
            <a:ext cx="8229600" cy="615950"/>
          </a:xfrm>
        </p:spPr>
        <p:txBody>
          <a:bodyPr/>
          <a:lstStyle/>
          <a:p>
            <a:pPr eaLnBrk="1" hangingPunct="1"/>
            <a:r>
              <a:rPr lang="en-US" altLang="en-US" dirty="0" smtClean="0"/>
              <a:t>Scope of the problem</a:t>
            </a:r>
          </a:p>
        </p:txBody>
      </p:sp>
      <p:sp>
        <p:nvSpPr>
          <p:cNvPr id="19459" name="Content Placeholder 2"/>
          <p:cNvSpPr>
            <a:spLocks noGrp="1"/>
          </p:cNvSpPr>
          <p:nvPr>
            <p:ph idx="1"/>
          </p:nvPr>
        </p:nvSpPr>
        <p:spPr>
          <a:xfrm>
            <a:off x="457200" y="1133476"/>
            <a:ext cx="8229600" cy="2360352"/>
          </a:xfrm>
        </p:spPr>
        <p:txBody>
          <a:bodyPr/>
          <a:lstStyle/>
          <a:p>
            <a:pPr eaLnBrk="1" hangingPunct="1"/>
            <a:r>
              <a:rPr lang="en-US" altLang="en-US" b="1" dirty="0" smtClean="0"/>
              <a:t>Island habitats are of particular concern:</a:t>
            </a:r>
          </a:p>
          <a:p>
            <a:pPr lvl="1" eaLnBrk="1" hangingPunct="1"/>
            <a:r>
              <a:rPr lang="en-US" altLang="en-US" dirty="0" smtClean="0"/>
              <a:t>75% of bird species found on islands are threatened by invasive species</a:t>
            </a:r>
          </a:p>
          <a:p>
            <a:pPr lvl="1"/>
            <a:r>
              <a:rPr lang="en-US" altLang="en-US" dirty="0" smtClean="0"/>
              <a:t>80% of documented extinctions occurred on islands</a:t>
            </a:r>
            <a:endParaRPr lang="en-US" dirty="0"/>
          </a:p>
          <a:p>
            <a:pPr lvl="1" eaLnBrk="1" hangingPunct="1"/>
            <a:endParaRPr lang="en-US" altLang="en-US" dirty="0" smtClean="0"/>
          </a:p>
        </p:txBody>
      </p:sp>
      <p:grpSp>
        <p:nvGrpSpPr>
          <p:cNvPr id="9" name="Group 8"/>
          <p:cNvGrpSpPr/>
          <p:nvPr/>
        </p:nvGrpSpPr>
        <p:grpSpPr>
          <a:xfrm>
            <a:off x="1325337" y="3328601"/>
            <a:ext cx="2822078" cy="2143577"/>
            <a:chOff x="4901050" y="3085408"/>
            <a:chExt cx="2822078" cy="214357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290" y="3085408"/>
              <a:ext cx="2753838" cy="1314982"/>
            </a:xfrm>
            <a:prstGeom prst="rect">
              <a:avLst/>
            </a:prstGeom>
          </p:spPr>
        </p:pic>
        <p:sp>
          <p:nvSpPr>
            <p:cNvPr id="5" name="TextBox 4"/>
            <p:cNvSpPr txBox="1"/>
            <p:nvPr/>
          </p:nvSpPr>
          <p:spPr>
            <a:xfrm>
              <a:off x="4901050" y="4397988"/>
              <a:ext cx="2822078" cy="830997"/>
            </a:xfrm>
            <a:prstGeom prst="rect">
              <a:avLst/>
            </a:prstGeom>
            <a:noFill/>
          </p:spPr>
          <p:txBody>
            <a:bodyPr wrap="square" rtlCol="0">
              <a:spAutoFit/>
            </a:bodyPr>
            <a:lstStyle/>
            <a:p>
              <a:r>
                <a:rPr lang="en-US" sz="1600" dirty="0"/>
                <a:t>Causes of recent bird extinctions on Islands (Bird Life International)</a:t>
              </a:r>
            </a:p>
          </p:txBody>
        </p:sp>
      </p:grpSp>
      <p:grpSp>
        <p:nvGrpSpPr>
          <p:cNvPr id="10" name="Group 9"/>
          <p:cNvGrpSpPr/>
          <p:nvPr/>
        </p:nvGrpSpPr>
        <p:grpSpPr>
          <a:xfrm>
            <a:off x="5115028" y="2825296"/>
            <a:ext cx="3724172" cy="3519007"/>
            <a:chOff x="5115028" y="2787196"/>
            <a:chExt cx="3724172" cy="3519007"/>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916" y="2787196"/>
              <a:ext cx="3100924" cy="2484314"/>
            </a:xfrm>
            <a:prstGeom prst="rect">
              <a:avLst/>
            </a:prstGeom>
          </p:spPr>
        </p:pic>
        <p:sp>
          <p:nvSpPr>
            <p:cNvPr id="8" name="TextBox 7"/>
            <p:cNvSpPr txBox="1"/>
            <p:nvPr/>
          </p:nvSpPr>
          <p:spPr>
            <a:xfrm>
              <a:off x="5115028" y="5228985"/>
              <a:ext cx="3724172" cy="1077218"/>
            </a:xfrm>
            <a:prstGeom prst="rect">
              <a:avLst/>
            </a:prstGeom>
            <a:noFill/>
          </p:spPr>
          <p:txBody>
            <a:bodyPr wrap="square" rtlCol="0">
              <a:spAutoFit/>
            </a:bodyPr>
            <a:lstStyle/>
            <a:p>
              <a:r>
                <a:rPr lang="en-US" sz="1600" dirty="0"/>
                <a:t>Number of globally threatened bird species affected by different types of invasive species. </a:t>
              </a:r>
              <a:r>
                <a:rPr lang="en-US" sz="1600" dirty="0" smtClean="0"/>
                <a:t>(</a:t>
              </a:r>
              <a:r>
                <a:rPr lang="en-US" sz="1600" dirty="0"/>
                <a:t>Adapted from </a:t>
              </a:r>
              <a:r>
                <a:rPr lang="en-US" sz="1600" dirty="0" err="1"/>
                <a:t>BirdLife's</a:t>
              </a:r>
              <a:r>
                <a:rPr lang="en-US" sz="1600" dirty="0"/>
                <a:t> World Bird Database, 2008). </a:t>
              </a:r>
            </a:p>
          </p:txBody>
        </p:sp>
      </p:grpSp>
      <p:cxnSp>
        <p:nvCxnSpPr>
          <p:cNvPr id="11" name="Straight Connector 10"/>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12" name="Slide Number Placeholder 1"/>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DE689C1D-DF45-45BF-97C7-257CE342CDAC}" type="slidenum">
              <a:rPr lang="en-US" altLang="en-US" sz="1200">
                <a:solidFill>
                  <a:srgbClr val="FFFFFF"/>
                </a:solidFill>
              </a:rPr>
              <a:pPr eaLnBrk="1" hangingPunct="1">
                <a:spcBef>
                  <a:spcPct val="0"/>
                </a:spcBef>
                <a:buClrTx/>
                <a:buSzTx/>
                <a:buFontTx/>
                <a:buNone/>
              </a:pPr>
              <a:t>13</a:t>
            </a:fld>
            <a:endParaRPr lang="en-US" altLang="en-US" sz="1200" dirty="0">
              <a:solidFill>
                <a:srgbClr val="FFFFFF"/>
              </a:solidFill>
            </a:endParaRPr>
          </a:p>
        </p:txBody>
      </p:sp>
      <p:sp>
        <p:nvSpPr>
          <p:cNvPr id="13" name="Footer Placeholder 1"/>
          <p:cNvSpPr>
            <a:spLocks noGrp="1"/>
          </p:cNvSpPr>
          <p:nvPr>
            <p:ph type="ftr" sz="quarter" idx="10"/>
          </p:nvPr>
        </p:nvSpPr>
        <p:spPr>
          <a:xfrm>
            <a:off x="457200" y="6356350"/>
            <a:ext cx="5562600" cy="365125"/>
          </a:xfrm>
        </p:spPr>
        <p:txBody>
          <a:bodyPr/>
          <a:lstStyle/>
          <a:p>
            <a:pPr>
              <a:defRPr/>
            </a:pPr>
            <a:r>
              <a:rPr lang="en-US" dirty="0" smtClean="0"/>
              <a:t>Lesson 3: Consequences</a:t>
            </a:r>
            <a:endParaRPr lang="en-US" dirty="0"/>
          </a:p>
        </p:txBody>
      </p:sp>
    </p:spTree>
    <p:extLst>
      <p:ext uri="{BB962C8B-B14F-4D97-AF65-F5344CB8AC3E}">
        <p14:creationId xmlns:p14="http://schemas.microsoft.com/office/powerpoint/2010/main" val="31397518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30200" y="274638"/>
            <a:ext cx="8509000" cy="1143000"/>
          </a:xfrm>
        </p:spPr>
        <p:txBody>
          <a:bodyPr/>
          <a:lstStyle/>
          <a:p>
            <a:pPr eaLnBrk="1" hangingPunct="1"/>
            <a:r>
              <a:rPr lang="en-US" altLang="en-US" dirty="0" smtClean="0"/>
              <a:t>Rats</a:t>
            </a:r>
          </a:p>
        </p:txBody>
      </p:sp>
      <p:sp>
        <p:nvSpPr>
          <p:cNvPr id="33795" name="Content Placeholder 2"/>
          <p:cNvSpPr>
            <a:spLocks noGrp="1"/>
          </p:cNvSpPr>
          <p:nvPr>
            <p:ph idx="1"/>
          </p:nvPr>
        </p:nvSpPr>
        <p:spPr>
          <a:xfrm>
            <a:off x="457200" y="2578858"/>
            <a:ext cx="4801358" cy="3548418"/>
          </a:xfrm>
        </p:spPr>
        <p:txBody>
          <a:bodyPr/>
          <a:lstStyle/>
          <a:p>
            <a:pPr lvl="1" eaLnBrk="1" hangingPunct="1"/>
            <a:r>
              <a:rPr lang="en-US" altLang="en-US" dirty="0" smtClean="0"/>
              <a:t>Adapt well to a wide variety of habitats</a:t>
            </a:r>
          </a:p>
          <a:p>
            <a:pPr lvl="1" eaLnBrk="1" hangingPunct="1"/>
            <a:r>
              <a:rPr lang="en-US" altLang="en-US" dirty="0" smtClean="0"/>
              <a:t>Mature and reproduce quickly</a:t>
            </a:r>
          </a:p>
          <a:p>
            <a:pPr lvl="1" eaLnBrk="1" hangingPunct="1"/>
            <a:r>
              <a:rPr lang="en-US" altLang="en-US" dirty="0" smtClean="0"/>
              <a:t>Migrate, spread, and colonize quickly</a:t>
            </a:r>
          </a:p>
          <a:p>
            <a:pPr lvl="1" eaLnBrk="1" hangingPunct="1"/>
            <a:r>
              <a:rPr lang="en-US" altLang="en-US" dirty="0" smtClean="0"/>
              <a:t>Aggressive and efficient predators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602" y="2985746"/>
            <a:ext cx="4101090" cy="2852928"/>
          </a:xfrm>
          <a:prstGeom prst="rect">
            <a:avLst/>
          </a:prstGeom>
        </p:spPr>
      </p:pic>
      <p:sp>
        <p:nvSpPr>
          <p:cNvPr id="9" name="Content Placeholder 2"/>
          <p:cNvSpPr txBox="1">
            <a:spLocks/>
          </p:cNvSpPr>
          <p:nvPr/>
        </p:nvSpPr>
        <p:spPr bwMode="auto">
          <a:xfrm>
            <a:off x="457295" y="1196975"/>
            <a:ext cx="8229505" cy="136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2"/>
              </a:buClr>
              <a:buSzPct val="110000"/>
              <a:buFont typeface="Arial" charset="0"/>
              <a:buChar char="•"/>
              <a:defRPr sz="28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Clr>
                <a:srgbClr val="9BBB59"/>
              </a:buClr>
              <a:buSzPct val="60000"/>
              <a:buFont typeface="Wingdings" pitchFamily="-84" charset="2"/>
              <a:buChar char="q"/>
              <a:defRPr sz="24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altLang="en-US" b="1" dirty="0" smtClean="0"/>
              <a:t>Rats have characteristics needed to be a successful invasive species including:</a:t>
            </a:r>
          </a:p>
          <a:p>
            <a:pPr lvl="1" eaLnBrk="1" hangingPunct="1"/>
            <a:r>
              <a:rPr lang="en-US" altLang="en-US" dirty="0" smtClean="0"/>
              <a:t>Generalist, eating a wide variety of foods</a:t>
            </a:r>
          </a:p>
        </p:txBody>
      </p:sp>
      <p:cxnSp>
        <p:nvCxnSpPr>
          <p:cNvPr id="6" name="Straight Connector 5"/>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7" name="TextBox 6"/>
          <p:cNvSpPr txBox="1"/>
          <p:nvPr/>
        </p:nvSpPr>
        <p:spPr>
          <a:xfrm>
            <a:off x="4984005" y="5742154"/>
            <a:ext cx="4312395" cy="369332"/>
          </a:xfrm>
          <a:prstGeom prst="rect">
            <a:avLst/>
          </a:prstGeom>
          <a:noFill/>
        </p:spPr>
        <p:txBody>
          <a:bodyPr wrap="square">
            <a:spAutoFit/>
          </a:bodyPr>
          <a:lstStyle/>
          <a:p>
            <a:pPr>
              <a:defRPr/>
            </a:pPr>
            <a:r>
              <a:rPr lang="en-US" dirty="0" smtClean="0">
                <a:latin typeface="+mn-lt"/>
              </a:rPr>
              <a:t>Image of a rat predating a Parakeet </a:t>
            </a:r>
            <a:r>
              <a:rPr lang="en-US" dirty="0">
                <a:latin typeface="+mn-lt"/>
              </a:rPr>
              <a:t>A</a:t>
            </a:r>
            <a:r>
              <a:rPr lang="en-US" dirty="0" smtClean="0">
                <a:latin typeface="+mn-lt"/>
              </a:rPr>
              <a:t>uklet.</a:t>
            </a:r>
            <a:endParaRPr lang="en-US" dirty="0">
              <a:latin typeface="+mn-lt"/>
            </a:endParaRPr>
          </a:p>
        </p:txBody>
      </p:sp>
      <p:sp>
        <p:nvSpPr>
          <p:cNvPr id="8" name="Slide Number Placeholder 1"/>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DE689C1D-DF45-45BF-97C7-257CE342CDAC}" type="slidenum">
              <a:rPr lang="en-US" altLang="en-US" sz="1200">
                <a:solidFill>
                  <a:srgbClr val="FFFFFF"/>
                </a:solidFill>
              </a:rPr>
              <a:pPr eaLnBrk="1" hangingPunct="1">
                <a:spcBef>
                  <a:spcPct val="0"/>
                </a:spcBef>
                <a:buClrTx/>
                <a:buSzTx/>
                <a:buFontTx/>
                <a:buNone/>
              </a:pPr>
              <a:t>14</a:t>
            </a:fld>
            <a:endParaRPr lang="en-US" altLang="en-US" sz="1200" dirty="0">
              <a:solidFill>
                <a:srgbClr val="FFFFFF"/>
              </a:solidFill>
            </a:endParaRPr>
          </a:p>
        </p:txBody>
      </p:sp>
      <p:sp>
        <p:nvSpPr>
          <p:cNvPr id="10" name="Footer Placeholder 1"/>
          <p:cNvSpPr>
            <a:spLocks noGrp="1"/>
          </p:cNvSpPr>
          <p:nvPr>
            <p:ph type="ftr" sz="quarter" idx="10"/>
          </p:nvPr>
        </p:nvSpPr>
        <p:spPr>
          <a:xfrm>
            <a:off x="457200" y="6356350"/>
            <a:ext cx="5562600" cy="365125"/>
          </a:xfrm>
        </p:spPr>
        <p:txBody>
          <a:bodyPr/>
          <a:lstStyle/>
          <a:p>
            <a:pPr>
              <a:defRPr/>
            </a:pPr>
            <a:r>
              <a:rPr lang="en-US" dirty="0" smtClean="0"/>
              <a:t>Lesson 3: Consequences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30200" y="274638"/>
            <a:ext cx="8509000" cy="1143000"/>
          </a:xfrm>
        </p:spPr>
        <p:txBody>
          <a:bodyPr/>
          <a:lstStyle/>
          <a:p>
            <a:r>
              <a:rPr lang="en-US" altLang="en-US" dirty="0" smtClean="0"/>
              <a:t>Rats and Islands</a:t>
            </a:r>
          </a:p>
        </p:txBody>
      </p:sp>
      <p:sp>
        <p:nvSpPr>
          <p:cNvPr id="34819" name="Content Placeholder 2"/>
          <p:cNvSpPr>
            <a:spLocks noGrp="1"/>
          </p:cNvSpPr>
          <p:nvPr>
            <p:ph idx="1"/>
          </p:nvPr>
        </p:nvSpPr>
        <p:spPr>
          <a:xfrm>
            <a:off x="279400" y="1285875"/>
            <a:ext cx="8686800" cy="5070475"/>
          </a:xfrm>
        </p:spPr>
        <p:txBody>
          <a:bodyPr/>
          <a:lstStyle/>
          <a:p>
            <a:pPr eaLnBrk="1" hangingPunct="1"/>
            <a:r>
              <a:rPr lang="en-US" altLang="en-US" b="1" dirty="0" smtClean="0"/>
              <a:t>Impacts of rats on an island ecosystem</a:t>
            </a:r>
          </a:p>
          <a:p>
            <a:pPr lvl="1" eaLnBrk="1" hangingPunct="1"/>
            <a:r>
              <a:rPr lang="en-US" altLang="en-US" dirty="0" smtClean="0"/>
              <a:t>Predation on seabirds, seabird eggs, and chicks cause severe population declines</a:t>
            </a:r>
          </a:p>
        </p:txBody>
      </p:sp>
      <p:grpSp>
        <p:nvGrpSpPr>
          <p:cNvPr id="3" name="Group 2"/>
          <p:cNvGrpSpPr/>
          <p:nvPr/>
        </p:nvGrpSpPr>
        <p:grpSpPr>
          <a:xfrm>
            <a:off x="3634450" y="2257811"/>
            <a:ext cx="4496610" cy="3980562"/>
            <a:chOff x="3634450" y="2257811"/>
            <a:chExt cx="4496610" cy="3980562"/>
          </a:xfrm>
        </p:grpSpPr>
        <p:grpSp>
          <p:nvGrpSpPr>
            <p:cNvPr id="2" name="Group 1"/>
            <p:cNvGrpSpPr/>
            <p:nvPr/>
          </p:nvGrpSpPr>
          <p:grpSpPr>
            <a:xfrm>
              <a:off x="3634450" y="2257811"/>
              <a:ext cx="4496610" cy="3977638"/>
              <a:chOff x="3634450" y="1793779"/>
              <a:chExt cx="4496610" cy="3977638"/>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416" y="1793779"/>
                <a:ext cx="2986727" cy="3977638"/>
              </a:xfrm>
              <a:prstGeom prst="rect">
                <a:avLst/>
              </a:prstGeom>
            </p:spPr>
          </p:pic>
          <p:sp>
            <p:nvSpPr>
              <p:cNvPr id="9" name="TextBox 8"/>
              <p:cNvSpPr txBox="1"/>
              <p:nvPr/>
            </p:nvSpPr>
            <p:spPr>
              <a:xfrm>
                <a:off x="3634450" y="3782598"/>
                <a:ext cx="1018227" cy="369332"/>
              </a:xfrm>
              <a:prstGeom prst="rect">
                <a:avLst/>
              </a:prstGeom>
              <a:noFill/>
            </p:spPr>
            <p:txBody>
              <a:bodyPr wrap="none" rtlCol="0">
                <a:spAutoFit/>
              </a:bodyPr>
              <a:lstStyle/>
              <a:p>
                <a:r>
                  <a:rPr lang="en-US" dirty="0" smtClean="0"/>
                  <a:t>No Rats</a:t>
                </a:r>
                <a:endParaRPr lang="en-US" dirty="0"/>
              </a:p>
            </p:txBody>
          </p:sp>
          <p:sp>
            <p:nvSpPr>
              <p:cNvPr id="10" name="TextBox 9"/>
              <p:cNvSpPr txBox="1"/>
              <p:nvPr/>
            </p:nvSpPr>
            <p:spPr>
              <a:xfrm>
                <a:off x="7471905" y="3782598"/>
                <a:ext cx="659155" cy="369332"/>
              </a:xfrm>
              <a:prstGeom prst="rect">
                <a:avLst/>
              </a:prstGeom>
              <a:noFill/>
            </p:spPr>
            <p:txBody>
              <a:bodyPr wrap="none" rtlCol="0">
                <a:spAutoFit/>
              </a:bodyPr>
              <a:lstStyle/>
              <a:p>
                <a:r>
                  <a:rPr lang="en-US" dirty="0" smtClean="0"/>
                  <a:t>Rats</a:t>
                </a:r>
                <a:endParaRPr lang="en-US" dirty="0"/>
              </a:p>
            </p:txBody>
          </p:sp>
        </p:grpSp>
        <p:sp>
          <p:nvSpPr>
            <p:cNvPr id="12" name="TextBox 4"/>
            <p:cNvSpPr txBox="1">
              <a:spLocks noChangeArrowheads="1"/>
            </p:cNvSpPr>
            <p:nvPr/>
          </p:nvSpPr>
          <p:spPr bwMode="auto">
            <a:xfrm>
              <a:off x="6906288" y="6007541"/>
              <a:ext cx="9255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r>
                <a:rPr lang="en-US" altLang="en-US" sz="900" i="1" dirty="0">
                  <a:latin typeface="Arial" charset="0"/>
                </a:rPr>
                <a:t>©Ram </a:t>
              </a:r>
              <a:r>
                <a:rPr lang="en-US" altLang="en-US" sz="900" i="1" dirty="0" err="1">
                  <a:latin typeface="Arial" charset="0"/>
                </a:rPr>
                <a:t>Papish</a:t>
              </a:r>
              <a:endParaRPr lang="en-US" altLang="en-US" sz="900" i="1" dirty="0">
                <a:latin typeface="Arial" charset="0"/>
              </a:endParaRPr>
            </a:p>
          </p:txBody>
        </p:sp>
      </p:grpSp>
      <p:cxnSp>
        <p:nvCxnSpPr>
          <p:cNvPr id="11" name="Straight Connector 10"/>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13" name="Slide Number Placeholder 1"/>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DE689C1D-DF45-45BF-97C7-257CE342CDAC}" type="slidenum">
              <a:rPr lang="en-US" altLang="en-US" sz="1200">
                <a:solidFill>
                  <a:srgbClr val="FFFFFF"/>
                </a:solidFill>
              </a:rPr>
              <a:pPr eaLnBrk="1" hangingPunct="1">
                <a:spcBef>
                  <a:spcPct val="0"/>
                </a:spcBef>
                <a:buClrTx/>
                <a:buSzTx/>
                <a:buFontTx/>
                <a:buNone/>
              </a:pPr>
              <a:t>15</a:t>
            </a:fld>
            <a:endParaRPr lang="en-US" altLang="en-US" sz="1200" dirty="0">
              <a:solidFill>
                <a:srgbClr val="FFFFFF"/>
              </a:solidFill>
            </a:endParaRPr>
          </a:p>
        </p:txBody>
      </p:sp>
      <p:sp>
        <p:nvSpPr>
          <p:cNvPr id="14" name="Footer Placeholder 1"/>
          <p:cNvSpPr>
            <a:spLocks noGrp="1"/>
          </p:cNvSpPr>
          <p:nvPr>
            <p:ph type="ftr" sz="quarter" idx="10"/>
          </p:nvPr>
        </p:nvSpPr>
        <p:spPr>
          <a:xfrm>
            <a:off x="457200" y="6356350"/>
            <a:ext cx="5562600" cy="365125"/>
          </a:xfrm>
        </p:spPr>
        <p:txBody>
          <a:bodyPr/>
          <a:lstStyle/>
          <a:p>
            <a:pPr>
              <a:defRPr/>
            </a:pPr>
            <a:r>
              <a:rPr lang="en-US" dirty="0" smtClean="0"/>
              <a:t>Lesson 3: Consequences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30200" y="274638"/>
            <a:ext cx="8509000" cy="1143000"/>
          </a:xfrm>
        </p:spPr>
        <p:txBody>
          <a:bodyPr/>
          <a:lstStyle/>
          <a:p>
            <a:r>
              <a:rPr lang="en-US" altLang="en-US" dirty="0" smtClean="0"/>
              <a:t>Rats and Islands</a:t>
            </a:r>
          </a:p>
        </p:txBody>
      </p:sp>
      <p:sp>
        <p:nvSpPr>
          <p:cNvPr id="34819" name="Content Placeholder 2"/>
          <p:cNvSpPr>
            <a:spLocks noGrp="1"/>
          </p:cNvSpPr>
          <p:nvPr>
            <p:ph idx="1"/>
          </p:nvPr>
        </p:nvSpPr>
        <p:spPr>
          <a:xfrm>
            <a:off x="279400" y="1285875"/>
            <a:ext cx="8686800" cy="5070475"/>
          </a:xfrm>
        </p:spPr>
        <p:txBody>
          <a:bodyPr/>
          <a:lstStyle/>
          <a:p>
            <a:pPr eaLnBrk="1" hangingPunct="1"/>
            <a:r>
              <a:rPr lang="en-US" altLang="en-US" b="1" dirty="0" smtClean="0"/>
              <a:t>Impacts of rats on an island ecosystem</a:t>
            </a:r>
          </a:p>
          <a:p>
            <a:pPr lvl="1" eaLnBrk="1" hangingPunct="1"/>
            <a:r>
              <a:rPr lang="en-US" altLang="en-US" dirty="0" smtClean="0"/>
              <a:t>Eat plants and other native species that can change the vegetation community.</a:t>
            </a:r>
          </a:p>
          <a:p>
            <a:pPr lvl="1" eaLnBrk="1" hangingPunct="1"/>
            <a:r>
              <a:rPr lang="en-US" altLang="en-US" dirty="0" smtClean="0"/>
              <a:t>Affect the productivity of the island indirectly by interrupting the flow of nutrients from ocean to land that is normally in the form of seabird guano.</a:t>
            </a:r>
          </a:p>
          <a:p>
            <a:pPr lvl="1"/>
            <a:r>
              <a:rPr lang="en-US" altLang="en-US" dirty="0"/>
              <a:t>Carry parasites and pathogens that can affect other species including humans</a:t>
            </a:r>
            <a:r>
              <a:rPr lang="en-US" altLang="en-US" dirty="0" smtClean="0"/>
              <a:t>.</a:t>
            </a:r>
          </a:p>
          <a:p>
            <a:pPr lvl="1"/>
            <a:r>
              <a:rPr lang="en-US" dirty="0"/>
              <a:t>E</a:t>
            </a:r>
            <a:r>
              <a:rPr lang="en-US" dirty="0" smtClean="0"/>
              <a:t>ffective </a:t>
            </a:r>
            <a:r>
              <a:rPr lang="en-US" dirty="0"/>
              <a:t>dispersers of seeds of invasive plant </a:t>
            </a:r>
            <a:r>
              <a:rPr lang="en-US" dirty="0" smtClean="0"/>
              <a:t>species.</a:t>
            </a:r>
            <a:endParaRPr lang="en-US" altLang="en-US" dirty="0" smtClean="0"/>
          </a:p>
          <a:p>
            <a:pPr lvl="1" eaLnBrk="1" hangingPunct="1"/>
            <a:endParaRPr lang="en-US" altLang="en-US" dirty="0" smtClean="0"/>
          </a:p>
        </p:txBody>
      </p:sp>
      <p:cxnSp>
        <p:nvCxnSpPr>
          <p:cNvPr id="4" name="Straight Connector 3"/>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5" name="Slide Number Placeholder 1"/>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DE689C1D-DF45-45BF-97C7-257CE342CDAC}" type="slidenum">
              <a:rPr lang="en-US" altLang="en-US" sz="1200">
                <a:solidFill>
                  <a:srgbClr val="FFFFFF"/>
                </a:solidFill>
              </a:rPr>
              <a:pPr eaLnBrk="1" hangingPunct="1">
                <a:spcBef>
                  <a:spcPct val="0"/>
                </a:spcBef>
                <a:buClrTx/>
                <a:buSzTx/>
                <a:buFontTx/>
                <a:buNone/>
              </a:pPr>
              <a:t>16</a:t>
            </a:fld>
            <a:endParaRPr lang="en-US" altLang="en-US" sz="1200" dirty="0">
              <a:solidFill>
                <a:srgbClr val="FFFFFF"/>
              </a:solidFill>
            </a:endParaRPr>
          </a:p>
        </p:txBody>
      </p:sp>
      <p:sp>
        <p:nvSpPr>
          <p:cNvPr id="6" name="Footer Placeholder 1"/>
          <p:cNvSpPr>
            <a:spLocks noGrp="1"/>
          </p:cNvSpPr>
          <p:nvPr>
            <p:ph type="ftr" sz="quarter" idx="10"/>
          </p:nvPr>
        </p:nvSpPr>
        <p:spPr>
          <a:xfrm>
            <a:off x="457200" y="6356350"/>
            <a:ext cx="5562600" cy="365125"/>
          </a:xfrm>
        </p:spPr>
        <p:txBody>
          <a:bodyPr/>
          <a:lstStyle/>
          <a:p>
            <a:pPr>
              <a:defRPr/>
            </a:pPr>
            <a:r>
              <a:rPr lang="en-US" dirty="0" smtClean="0"/>
              <a:t>Lesson 3: Consequences</a:t>
            </a:r>
            <a:endParaRPr lang="en-US" dirty="0"/>
          </a:p>
        </p:txBody>
      </p:sp>
    </p:spTree>
    <p:extLst>
      <p:ext uri="{BB962C8B-B14F-4D97-AF65-F5344CB8AC3E}">
        <p14:creationId xmlns:p14="http://schemas.microsoft.com/office/powerpoint/2010/main" val="8527036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30200" y="274638"/>
            <a:ext cx="8509000" cy="1143000"/>
          </a:xfrm>
        </p:spPr>
        <p:txBody>
          <a:bodyPr/>
          <a:lstStyle/>
          <a:p>
            <a:pPr eaLnBrk="1" hangingPunct="1"/>
            <a:r>
              <a:rPr lang="en-US" altLang="en-US" dirty="0" smtClean="0"/>
              <a:t>Rats and Islands of Alaska</a:t>
            </a:r>
          </a:p>
        </p:txBody>
      </p:sp>
      <p:sp>
        <p:nvSpPr>
          <p:cNvPr id="32771" name="Content Placeholder 2"/>
          <p:cNvSpPr>
            <a:spLocks noGrp="1"/>
          </p:cNvSpPr>
          <p:nvPr>
            <p:ph idx="1"/>
          </p:nvPr>
        </p:nvSpPr>
        <p:spPr>
          <a:xfrm>
            <a:off x="457200" y="1171576"/>
            <a:ext cx="8229600" cy="1343024"/>
          </a:xfrm>
        </p:spPr>
        <p:txBody>
          <a:bodyPr/>
          <a:lstStyle/>
          <a:p>
            <a:r>
              <a:rPr lang="en-US" altLang="en-US" b="1" dirty="0" smtClean="0"/>
              <a:t>1780: Norway rats accidently introduced to </a:t>
            </a:r>
            <a:r>
              <a:rPr lang="en-US" altLang="en-US" b="1" dirty="0" err="1" smtClean="0"/>
              <a:t>Hawadax</a:t>
            </a:r>
            <a:r>
              <a:rPr lang="en-US" altLang="en-US" b="1" dirty="0" smtClean="0"/>
              <a:t> (formerly Rat Island), Alaska, from a Japanese shipwreck. </a:t>
            </a:r>
          </a:p>
        </p:txBody>
      </p:sp>
      <p:pic>
        <p:nvPicPr>
          <p:cNvPr id="8"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77162" y="2514600"/>
            <a:ext cx="4271380" cy="340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1695" y="5880455"/>
            <a:ext cx="7260609" cy="369332"/>
          </a:xfrm>
          <a:prstGeom prst="rect">
            <a:avLst/>
          </a:prstGeom>
          <a:noFill/>
        </p:spPr>
        <p:txBody>
          <a:bodyPr wrap="square" rtlCol="0">
            <a:spAutoFit/>
          </a:bodyPr>
          <a:lstStyle/>
          <a:p>
            <a:r>
              <a:rPr lang="en-US" dirty="0" smtClean="0"/>
              <a:t>Distribution of rats in Alaska by Alaska Department of Fish and Game.</a:t>
            </a:r>
            <a:endParaRPr lang="en-US" dirty="0"/>
          </a:p>
        </p:txBody>
      </p:sp>
      <p:cxnSp>
        <p:nvCxnSpPr>
          <p:cNvPr id="6" name="Straight Connector 5"/>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7" name="Slide Number Placeholder 1"/>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DE689C1D-DF45-45BF-97C7-257CE342CDAC}" type="slidenum">
              <a:rPr lang="en-US" altLang="en-US" sz="1200">
                <a:solidFill>
                  <a:srgbClr val="FFFFFF"/>
                </a:solidFill>
              </a:rPr>
              <a:pPr eaLnBrk="1" hangingPunct="1">
                <a:spcBef>
                  <a:spcPct val="0"/>
                </a:spcBef>
                <a:buClrTx/>
                <a:buSzTx/>
                <a:buFontTx/>
                <a:buNone/>
              </a:pPr>
              <a:t>17</a:t>
            </a:fld>
            <a:endParaRPr lang="en-US" altLang="en-US" sz="1200" dirty="0">
              <a:solidFill>
                <a:srgbClr val="FFFFFF"/>
              </a:solidFill>
            </a:endParaRPr>
          </a:p>
        </p:txBody>
      </p:sp>
      <p:sp>
        <p:nvSpPr>
          <p:cNvPr id="10" name="Footer Placeholder 1"/>
          <p:cNvSpPr>
            <a:spLocks noGrp="1"/>
          </p:cNvSpPr>
          <p:nvPr>
            <p:ph type="ftr" sz="quarter" idx="10"/>
          </p:nvPr>
        </p:nvSpPr>
        <p:spPr>
          <a:xfrm>
            <a:off x="457200" y="6356350"/>
            <a:ext cx="5562600" cy="365125"/>
          </a:xfrm>
        </p:spPr>
        <p:txBody>
          <a:bodyPr/>
          <a:lstStyle/>
          <a:p>
            <a:pPr>
              <a:defRPr/>
            </a:pPr>
            <a:r>
              <a:rPr lang="en-US" dirty="0" smtClean="0"/>
              <a:t>Lesson 3: Consequences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435429"/>
            <a:ext cx="8229600" cy="763134"/>
          </a:xfrm>
        </p:spPr>
        <p:txBody>
          <a:bodyPr/>
          <a:lstStyle/>
          <a:p>
            <a:pPr eaLnBrk="1" hangingPunct="1"/>
            <a:r>
              <a:rPr lang="en-US" altLang="en-US" dirty="0" smtClean="0"/>
              <a:t>Summary</a:t>
            </a:r>
          </a:p>
        </p:txBody>
      </p:sp>
      <p:sp>
        <p:nvSpPr>
          <p:cNvPr id="35843" name="Content Placeholder 2"/>
          <p:cNvSpPr>
            <a:spLocks noGrp="1"/>
          </p:cNvSpPr>
          <p:nvPr>
            <p:ph sz="half" idx="1"/>
          </p:nvPr>
        </p:nvSpPr>
        <p:spPr>
          <a:xfrm>
            <a:off x="457200" y="1346200"/>
            <a:ext cx="8229600" cy="4935538"/>
          </a:xfrm>
        </p:spPr>
        <p:txBody>
          <a:bodyPr/>
          <a:lstStyle/>
          <a:p>
            <a:pPr eaLnBrk="1" hangingPunct="1"/>
            <a:r>
              <a:rPr lang="en-US" altLang="en-US" dirty="0" smtClean="0"/>
              <a:t>Worldwide, invasive species cost an estimated $143 billion/year. Invasions impact habitats, industries, jobs, and human health.</a:t>
            </a:r>
          </a:p>
          <a:p>
            <a:pPr eaLnBrk="1" hangingPunct="1"/>
            <a:r>
              <a:rPr lang="en-US" altLang="en-US" dirty="0" smtClean="0"/>
              <a:t>Invasive species impact an ecosystem in a variety of ways including through: competition, predation, habitat alteration, disease, parasitism, and hybridization.</a:t>
            </a:r>
          </a:p>
          <a:p>
            <a:pPr eaLnBrk="1" hangingPunct="1"/>
            <a:r>
              <a:rPr lang="en-US" altLang="en-US" dirty="0" smtClean="0"/>
              <a:t>Invasive species are </a:t>
            </a:r>
            <a:r>
              <a:rPr lang="en-US" altLang="en-US" smtClean="0"/>
              <a:t>especially harmful </a:t>
            </a:r>
            <a:r>
              <a:rPr lang="en-US" altLang="en-US" dirty="0" smtClean="0"/>
              <a:t>to island habitats, with 75% of island bird species now threatened. </a:t>
            </a:r>
          </a:p>
          <a:p>
            <a:pPr eaLnBrk="1" hangingPunct="1">
              <a:buFont typeface="Arial" charset="0"/>
              <a:buNone/>
            </a:pPr>
            <a:endParaRPr lang="en-US" altLang="en-US" dirty="0" smtClean="0"/>
          </a:p>
          <a:p>
            <a:pPr eaLnBrk="1" hangingPunct="1"/>
            <a:endParaRPr lang="en-US" altLang="en-US" dirty="0" smtClean="0"/>
          </a:p>
        </p:txBody>
      </p:sp>
      <p:sp>
        <p:nvSpPr>
          <p:cNvPr id="3584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D82959A8-80DC-4E51-8993-7D98B0033ED6}" type="slidenum">
              <a:rPr lang="en-US" altLang="en-US" sz="1200">
                <a:solidFill>
                  <a:srgbClr val="A6A6A6"/>
                </a:solidFill>
              </a:rPr>
              <a:pPr eaLnBrk="1" hangingPunct="1">
                <a:spcBef>
                  <a:spcPct val="0"/>
                </a:spcBef>
                <a:buClrTx/>
                <a:buSzTx/>
                <a:buFontTx/>
                <a:buNone/>
              </a:pPr>
              <a:t>18</a:t>
            </a:fld>
            <a:endParaRPr lang="en-US" altLang="en-US" sz="1200">
              <a:solidFill>
                <a:srgbClr val="A6A6A6"/>
              </a:solidFill>
            </a:endParaRPr>
          </a:p>
        </p:txBody>
      </p:sp>
      <p:cxnSp>
        <p:nvCxnSpPr>
          <p:cNvPr id="6" name="Straight Connector 5"/>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2" name="Footer Placeholder 1"/>
          <p:cNvSpPr>
            <a:spLocks noGrp="1"/>
          </p:cNvSpPr>
          <p:nvPr>
            <p:ph type="ftr" sz="quarter" idx="10"/>
          </p:nvPr>
        </p:nvSpPr>
        <p:spPr/>
        <p:txBody>
          <a:bodyPr/>
          <a:lstStyle/>
          <a:p>
            <a:pPr>
              <a:defRPr/>
            </a:pPr>
            <a:r>
              <a:rPr lang="en-US" smtClean="0"/>
              <a:t>Lesson 3: Consequences</a:t>
            </a:r>
            <a:endParaRPr lang="en-US"/>
          </a:p>
        </p:txBody>
      </p:sp>
      <p:sp>
        <p:nvSpPr>
          <p:cNvPr id="8" name="Slide Number Placeholder 1"/>
          <p:cNvSpPr txBox="1">
            <a:spLocks/>
          </p:cNvSpPr>
          <p:nvPr/>
        </p:nvSpPr>
        <p:spPr bwMode="auto">
          <a:xfrm>
            <a:off x="6553200" y="632618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lgn="r" defTabSz="457200" rtl="0" eaLnBrk="0" fontAlgn="base" hangingPunct="0">
              <a:spcBef>
                <a:spcPct val="20000"/>
              </a:spcBef>
              <a:spcAft>
                <a:spcPct val="0"/>
              </a:spcAft>
              <a:buClr>
                <a:schemeClr val="accent2"/>
              </a:buClr>
              <a:buSzPct val="110000"/>
              <a:buFont typeface="Arial" charset="0"/>
              <a:buChar char="•"/>
              <a:defRPr sz="2800" kern="1200">
                <a:solidFill>
                  <a:schemeClr val="tx1"/>
                </a:solidFill>
                <a:latin typeface="Calibri" pitchFamily="-84" charset="0"/>
                <a:ea typeface="ＭＳ Ｐゴシック" pitchFamily="-84" charset="-128"/>
                <a:cs typeface="+mn-cs"/>
              </a:defRPr>
            </a:lvl1pPr>
            <a:lvl2pPr marL="37931725" indent="-37474525" algn="l" defTabSz="457200" rtl="0" eaLnBrk="0" fontAlgn="base" hangingPunct="0">
              <a:spcBef>
                <a:spcPct val="20000"/>
              </a:spcBef>
              <a:spcAft>
                <a:spcPct val="0"/>
              </a:spcAft>
              <a:buClr>
                <a:srgbClr val="9BBB59"/>
              </a:buClr>
              <a:buSzPct val="60000"/>
              <a:buFont typeface="Wingdings" pitchFamily="-84" charset="2"/>
              <a:buChar char="q"/>
              <a:defRPr sz="2400" kern="1200">
                <a:solidFill>
                  <a:schemeClr val="tx1"/>
                </a:solidFill>
                <a:latin typeface="Calibri" pitchFamily="-84" charset="0"/>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9pPr>
          </a:lstStyle>
          <a:p>
            <a:pPr eaLnBrk="1" hangingPunct="1">
              <a:spcBef>
                <a:spcPct val="0"/>
              </a:spcBef>
              <a:buClrTx/>
              <a:buSzTx/>
              <a:buFontTx/>
              <a:buNone/>
            </a:pPr>
            <a:fld id="{DE689C1D-DF45-45BF-97C7-257CE342CDAC}" type="slidenum">
              <a:rPr lang="en-US" altLang="en-US" sz="1200" smtClean="0">
                <a:solidFill>
                  <a:srgbClr val="FFFFFF"/>
                </a:solidFill>
              </a:rPr>
              <a:pPr eaLnBrk="1" hangingPunct="1">
                <a:spcBef>
                  <a:spcPct val="0"/>
                </a:spcBef>
                <a:buClrTx/>
                <a:buSzTx/>
                <a:buFontTx/>
                <a:buNone/>
              </a:pPr>
              <a:t>18</a:t>
            </a:fld>
            <a:endParaRPr lang="en-US" altLang="en-US" sz="1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911225"/>
          </a:xfrm>
        </p:spPr>
        <p:txBody>
          <a:bodyPr/>
          <a:lstStyle/>
          <a:p>
            <a:pPr eaLnBrk="1" hangingPunct="1"/>
            <a:r>
              <a:rPr lang="en-US" altLang="en-US" smtClean="0"/>
              <a:t>Key Concepts</a:t>
            </a:r>
          </a:p>
        </p:txBody>
      </p:sp>
      <p:sp>
        <p:nvSpPr>
          <p:cNvPr id="9219" name="Content Placeholder 2"/>
          <p:cNvSpPr>
            <a:spLocks noGrp="1"/>
          </p:cNvSpPr>
          <p:nvPr>
            <p:ph sz="half" idx="1"/>
          </p:nvPr>
        </p:nvSpPr>
        <p:spPr>
          <a:xfrm>
            <a:off x="457199" y="1303717"/>
            <a:ext cx="8181833" cy="3350170"/>
          </a:xfrm>
        </p:spPr>
        <p:txBody>
          <a:bodyPr/>
          <a:lstStyle/>
          <a:p>
            <a:pPr eaLnBrk="1" hangingPunct="1"/>
            <a:r>
              <a:rPr lang="en-US" altLang="en-US" b="1" dirty="0" smtClean="0"/>
              <a:t>Consequences of invasive species</a:t>
            </a:r>
          </a:p>
          <a:p>
            <a:pPr eaLnBrk="1" hangingPunct="1"/>
            <a:r>
              <a:rPr lang="en-US" altLang="en-US" b="1" dirty="0" smtClean="0"/>
              <a:t>Cost of invasive species</a:t>
            </a:r>
          </a:p>
          <a:p>
            <a:pPr eaLnBrk="1" hangingPunct="1"/>
            <a:r>
              <a:rPr lang="en-US" altLang="en-US" b="1" dirty="0" smtClean="0"/>
              <a:t>Scope of the problem </a:t>
            </a:r>
          </a:p>
          <a:p>
            <a:pPr eaLnBrk="1" hangingPunct="1"/>
            <a:r>
              <a:rPr lang="en-US" altLang="en-US" b="1" dirty="0" smtClean="0"/>
              <a:t>Rats and Islands</a:t>
            </a:r>
          </a:p>
        </p:txBody>
      </p:sp>
      <p:sp>
        <p:nvSpPr>
          <p:cNvPr id="9223"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71723EAD-62B3-4A25-8679-CE66832D40D4}" type="slidenum">
              <a:rPr lang="en-US" altLang="en-US" sz="1200">
                <a:solidFill>
                  <a:schemeClr val="bg1"/>
                </a:solidFill>
              </a:rPr>
              <a:pPr eaLnBrk="1" hangingPunct="1">
                <a:spcBef>
                  <a:spcPct val="0"/>
                </a:spcBef>
                <a:buClrTx/>
                <a:buSzTx/>
                <a:buFontTx/>
                <a:buNone/>
              </a:pPr>
              <a:t>1</a:t>
            </a:fld>
            <a:endParaRPr lang="en-US" altLang="en-US" sz="1200" dirty="0">
              <a:solidFill>
                <a:schemeClr val="bg1"/>
              </a:solidFill>
            </a:endParaRPr>
          </a:p>
        </p:txBody>
      </p:sp>
      <p:cxnSp>
        <p:nvCxnSpPr>
          <p:cNvPr id="6" name="Straight Connector 5"/>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2" name="Footer Placeholder 1"/>
          <p:cNvSpPr>
            <a:spLocks noGrp="1"/>
          </p:cNvSpPr>
          <p:nvPr>
            <p:ph type="ftr" sz="quarter" idx="10"/>
          </p:nvPr>
        </p:nvSpPr>
        <p:spPr/>
        <p:txBody>
          <a:bodyPr/>
          <a:lstStyle/>
          <a:p>
            <a:pPr>
              <a:defRPr/>
            </a:pPr>
            <a:r>
              <a:rPr lang="en-US" smtClean="0"/>
              <a:t>Lesson 3: Consequences</a:t>
            </a: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smtClean="0"/>
              <a:t>Resources &amp; References</a:t>
            </a:r>
          </a:p>
        </p:txBody>
      </p:sp>
      <p:sp>
        <p:nvSpPr>
          <p:cNvPr id="36867" name="Content Placeholder 2"/>
          <p:cNvSpPr>
            <a:spLocks noGrp="1"/>
          </p:cNvSpPr>
          <p:nvPr>
            <p:ph sz="half" idx="1"/>
          </p:nvPr>
        </p:nvSpPr>
        <p:spPr>
          <a:xfrm>
            <a:off x="457200" y="1208088"/>
            <a:ext cx="8229600" cy="5148262"/>
          </a:xfrm>
        </p:spPr>
        <p:txBody>
          <a:bodyPr/>
          <a:lstStyle/>
          <a:p>
            <a:pPr eaLnBrk="1" hangingPunct="1"/>
            <a:r>
              <a:rPr lang="en-US" altLang="en-US" dirty="0" smtClean="0"/>
              <a:t>Alaska Maritime National Wildlife Refuge</a:t>
            </a:r>
          </a:p>
          <a:p>
            <a:pPr marL="400050" lvl="1" indent="0" eaLnBrk="1" hangingPunct="1">
              <a:spcBef>
                <a:spcPts val="0"/>
              </a:spcBef>
              <a:buNone/>
            </a:pPr>
            <a:r>
              <a:rPr lang="en-US" altLang="en-US" sz="2200" dirty="0" smtClean="0">
                <a:hlinkClick r:id="rId3"/>
              </a:rPr>
              <a:t>www.fws.gov</a:t>
            </a:r>
            <a:r>
              <a:rPr lang="en-US" altLang="en-US" sz="2200" dirty="0">
                <a:hlinkClick r:id="rId3"/>
              </a:rPr>
              <a:t>/refuge/alaska_maritime</a:t>
            </a:r>
            <a:r>
              <a:rPr lang="en-US" altLang="en-US" sz="2200" dirty="0" smtClean="0">
                <a:hlinkClick r:id="rId3"/>
              </a:rPr>
              <a:t>/</a:t>
            </a:r>
            <a:endParaRPr lang="en-US" altLang="en-US" sz="2200" dirty="0" smtClean="0"/>
          </a:p>
          <a:p>
            <a:pPr eaLnBrk="1" hangingPunct="1"/>
            <a:r>
              <a:rPr lang="en-US" altLang="en-US" dirty="0" smtClean="0"/>
              <a:t>Alaska Department of Fish and Game</a:t>
            </a:r>
          </a:p>
          <a:p>
            <a:pPr marL="400050" lvl="1" indent="0" eaLnBrk="1" hangingPunct="1">
              <a:spcBef>
                <a:spcPts val="0"/>
              </a:spcBef>
              <a:buNone/>
            </a:pPr>
            <a:r>
              <a:rPr lang="en-US" altLang="en-US" sz="2200" dirty="0" smtClean="0">
                <a:hlinkClick r:id="rId4"/>
              </a:rPr>
              <a:t>www.adfg.alaska.gov/</a:t>
            </a:r>
            <a:endParaRPr lang="en-US" altLang="en-US" sz="2200" dirty="0" smtClean="0"/>
          </a:p>
          <a:p>
            <a:pPr eaLnBrk="1" hangingPunct="1"/>
            <a:r>
              <a:rPr lang="en-US" altLang="en-US" dirty="0" smtClean="0"/>
              <a:t>Island Conservation</a:t>
            </a:r>
          </a:p>
          <a:p>
            <a:pPr marL="400050" lvl="1" indent="0" eaLnBrk="1" hangingPunct="1">
              <a:spcBef>
                <a:spcPts val="0"/>
              </a:spcBef>
              <a:buNone/>
            </a:pPr>
            <a:r>
              <a:rPr lang="en-US" altLang="en-US" sz="2200" dirty="0" smtClean="0">
                <a:hlinkClick r:id="rId5"/>
              </a:rPr>
              <a:t>www.islandconservation.org/</a:t>
            </a:r>
            <a:endParaRPr lang="en-US" altLang="en-US" sz="2200" dirty="0" smtClean="0"/>
          </a:p>
          <a:p>
            <a:pPr eaLnBrk="1" hangingPunct="1"/>
            <a:r>
              <a:rPr lang="en-US" altLang="en-US" dirty="0" smtClean="0"/>
              <a:t>International Union for Conservation of Nature</a:t>
            </a:r>
          </a:p>
          <a:p>
            <a:pPr marL="400050" lvl="1" indent="0" eaLnBrk="1" hangingPunct="1">
              <a:spcBef>
                <a:spcPts val="0"/>
              </a:spcBef>
              <a:buNone/>
            </a:pPr>
            <a:r>
              <a:rPr lang="en-US" altLang="en-US" sz="2200" dirty="0" smtClean="0">
                <a:hlinkClick r:id="rId6"/>
              </a:rPr>
              <a:t>www.iucn.org/</a:t>
            </a:r>
            <a:endParaRPr lang="en-US" altLang="en-US" sz="2200" dirty="0" smtClean="0"/>
          </a:p>
          <a:p>
            <a:r>
              <a:rPr lang="en-US" dirty="0" smtClean="0">
                <a:latin typeface="Calibri" charset="0"/>
                <a:ea typeface="ＭＳ Ｐゴシック" charset="0"/>
                <a:cs typeface="ＭＳ Ｐゴシック" charset="0"/>
              </a:rPr>
              <a:t>Coastal Conservation</a:t>
            </a:r>
          </a:p>
          <a:p>
            <a:pPr marL="400050" lvl="1" indent="0">
              <a:spcBef>
                <a:spcPts val="0"/>
              </a:spcBef>
              <a:buNone/>
            </a:pPr>
            <a:r>
              <a:rPr lang="en-US" altLang="en-US" sz="2200" dirty="0" smtClean="0">
                <a:hlinkClick r:id="rId6"/>
              </a:rPr>
              <a:t>www.coastalconservation.org</a:t>
            </a:r>
            <a:endParaRPr lang="en-US" sz="2200" dirty="0" smtClean="0">
              <a:latin typeface="Calibri" charset="0"/>
              <a:ea typeface="ＭＳ Ｐゴシック" charset="0"/>
              <a:cs typeface="ＭＳ Ｐゴシック" charset="0"/>
            </a:endParaRPr>
          </a:p>
          <a:p>
            <a:r>
              <a:rPr lang="en-US" dirty="0" err="1" smtClean="0">
                <a:latin typeface="Calibri" charset="0"/>
                <a:ea typeface="ＭＳ Ｐゴシック" charset="0"/>
                <a:cs typeface="ＭＳ Ｐゴシック" charset="0"/>
              </a:rPr>
              <a:t>Oikonos</a:t>
            </a:r>
            <a:endParaRPr lang="en-US" dirty="0" smtClean="0">
              <a:latin typeface="Calibri" charset="0"/>
              <a:ea typeface="ＭＳ Ｐゴシック" charset="0"/>
              <a:cs typeface="ＭＳ Ｐゴシック" charset="0"/>
            </a:endParaRPr>
          </a:p>
          <a:p>
            <a:pPr marL="401638" lvl="1" indent="0">
              <a:spcBef>
                <a:spcPct val="0"/>
              </a:spcBef>
              <a:buClr>
                <a:srgbClr val="9BBB59"/>
              </a:buClr>
              <a:buNone/>
            </a:pPr>
            <a:r>
              <a:rPr lang="en-US" sz="2200" dirty="0" smtClean="0">
                <a:latin typeface="Calibri" charset="0"/>
                <a:ea typeface="ＭＳ Ｐゴシック" charset="0"/>
                <a:hlinkClick r:id="rId7"/>
              </a:rPr>
              <a:t>http</a:t>
            </a:r>
            <a:r>
              <a:rPr lang="en-US" sz="2200" dirty="0">
                <a:latin typeface="Calibri" charset="0"/>
                <a:ea typeface="ＭＳ Ｐゴシック" charset="0"/>
                <a:hlinkClick r:id="rId7"/>
              </a:rPr>
              <a:t>://oikonos.org/</a:t>
            </a:r>
            <a:endParaRPr lang="en-US" sz="2200" dirty="0">
              <a:latin typeface="Calibri" charset="0"/>
              <a:ea typeface="ＭＳ Ｐゴシック" charset="0"/>
            </a:endParaRPr>
          </a:p>
          <a:p>
            <a:pPr marL="400050" lvl="1" indent="0" eaLnBrk="1" hangingPunct="1">
              <a:buNone/>
            </a:pPr>
            <a:endParaRPr lang="en-US" altLang="en-US" dirty="0" smtClean="0"/>
          </a:p>
          <a:p>
            <a:pPr marL="457200" lvl="1" indent="0" eaLnBrk="1" hangingPunct="1">
              <a:buNone/>
            </a:pPr>
            <a:endParaRPr lang="en-US" altLang="en-US" dirty="0" smtClean="0"/>
          </a:p>
          <a:p>
            <a:pPr eaLnBrk="1" hangingPunct="1"/>
            <a:endParaRPr lang="en-US" altLang="en-US" dirty="0" smtClean="0"/>
          </a:p>
        </p:txBody>
      </p:sp>
      <p:sp>
        <p:nvSpPr>
          <p:cNvPr id="3687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05272411-37C4-459E-A22E-7F52D45FEF43}" type="slidenum">
              <a:rPr lang="en-US" altLang="en-US" sz="1200">
                <a:solidFill>
                  <a:srgbClr val="A6A6A6"/>
                </a:solidFill>
              </a:rPr>
              <a:pPr eaLnBrk="1" hangingPunct="1">
                <a:spcBef>
                  <a:spcPct val="0"/>
                </a:spcBef>
                <a:buClrTx/>
                <a:buSzTx/>
                <a:buFontTx/>
                <a:buNone/>
              </a:pPr>
              <a:t>19</a:t>
            </a:fld>
            <a:endParaRPr lang="en-US" altLang="en-US" sz="1200">
              <a:solidFill>
                <a:srgbClr val="A6A6A6"/>
              </a:solidFill>
            </a:endParaRPr>
          </a:p>
        </p:txBody>
      </p:sp>
      <p:cxnSp>
        <p:nvCxnSpPr>
          <p:cNvPr id="6" name="Straight Connector 5"/>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2" name="Footer Placeholder 1"/>
          <p:cNvSpPr>
            <a:spLocks noGrp="1"/>
          </p:cNvSpPr>
          <p:nvPr>
            <p:ph type="ftr" sz="quarter" idx="10"/>
          </p:nvPr>
        </p:nvSpPr>
        <p:spPr/>
        <p:txBody>
          <a:bodyPr/>
          <a:lstStyle/>
          <a:p>
            <a:pPr>
              <a:defRPr/>
            </a:pPr>
            <a:r>
              <a:rPr lang="en-US" dirty="0" smtClean="0"/>
              <a:t>Lesson 3: Consequences</a:t>
            </a:r>
            <a:endParaRPr lang="en-US" dirty="0"/>
          </a:p>
        </p:txBody>
      </p:sp>
      <p:sp>
        <p:nvSpPr>
          <p:cNvPr id="8" name="Slide Number Placeholder 1"/>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lgn="r" defTabSz="457200" rtl="0" eaLnBrk="0" fontAlgn="base" hangingPunct="0">
              <a:spcBef>
                <a:spcPct val="20000"/>
              </a:spcBef>
              <a:spcAft>
                <a:spcPct val="0"/>
              </a:spcAft>
              <a:buClr>
                <a:schemeClr val="accent2"/>
              </a:buClr>
              <a:buSzPct val="110000"/>
              <a:buFont typeface="Arial" charset="0"/>
              <a:buChar char="•"/>
              <a:defRPr sz="2800" kern="1200">
                <a:solidFill>
                  <a:schemeClr val="tx1"/>
                </a:solidFill>
                <a:latin typeface="Calibri" pitchFamily="-84" charset="0"/>
                <a:ea typeface="ＭＳ Ｐゴシック" pitchFamily="-84" charset="-128"/>
                <a:cs typeface="+mn-cs"/>
              </a:defRPr>
            </a:lvl1pPr>
            <a:lvl2pPr marL="37931725" indent="-37474525" algn="l" defTabSz="457200" rtl="0" eaLnBrk="0" fontAlgn="base" hangingPunct="0">
              <a:spcBef>
                <a:spcPct val="20000"/>
              </a:spcBef>
              <a:spcAft>
                <a:spcPct val="0"/>
              </a:spcAft>
              <a:buClr>
                <a:srgbClr val="9BBB59"/>
              </a:buClr>
              <a:buSzPct val="60000"/>
              <a:buFont typeface="Wingdings" pitchFamily="-84" charset="2"/>
              <a:buChar char="q"/>
              <a:defRPr sz="2400" kern="1200">
                <a:solidFill>
                  <a:schemeClr val="tx1"/>
                </a:solidFill>
                <a:latin typeface="Calibri" pitchFamily="-84" charset="0"/>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84" charset="0"/>
                <a:ea typeface="ＭＳ Ｐゴシック" pitchFamily="-84" charset="-128"/>
                <a:cs typeface="+mn-cs"/>
              </a:defRPr>
            </a:lvl9pPr>
          </a:lstStyle>
          <a:p>
            <a:pPr eaLnBrk="1" hangingPunct="1">
              <a:spcBef>
                <a:spcPct val="0"/>
              </a:spcBef>
              <a:buClrTx/>
              <a:buSzTx/>
              <a:buFontTx/>
              <a:buNone/>
            </a:pPr>
            <a:fld id="{DE689C1D-DF45-45BF-97C7-257CE342CDAC}" type="slidenum">
              <a:rPr lang="en-US" altLang="en-US" sz="1200" smtClean="0">
                <a:solidFill>
                  <a:srgbClr val="FFFFFF"/>
                </a:solidFill>
              </a:rPr>
              <a:pPr eaLnBrk="1" hangingPunct="1">
                <a:spcBef>
                  <a:spcPct val="0"/>
                </a:spcBef>
                <a:buClrTx/>
                <a:buSzTx/>
                <a:buFontTx/>
                <a:buNone/>
              </a:pPr>
              <a:t>19</a:t>
            </a:fld>
            <a:endParaRPr lang="en-US" altLang="en-US" sz="1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26144"/>
            <a:ext cx="8229600" cy="646793"/>
          </a:xfrm>
        </p:spPr>
        <p:txBody>
          <a:bodyPr/>
          <a:lstStyle/>
          <a:p>
            <a:pPr eaLnBrk="1" hangingPunct="1"/>
            <a:r>
              <a:rPr lang="en-US" altLang="en-US" dirty="0" smtClean="0"/>
              <a:t>Invasive Species and </a:t>
            </a:r>
            <a:r>
              <a:rPr lang="en-US" altLang="en-US" dirty="0"/>
              <a:t>E</a:t>
            </a:r>
            <a:r>
              <a:rPr lang="en-US" altLang="en-US" dirty="0" smtClean="0"/>
              <a:t>cosystems</a:t>
            </a:r>
          </a:p>
        </p:txBody>
      </p:sp>
      <p:sp>
        <p:nvSpPr>
          <p:cNvPr id="11267" name="Content Placeholder 2"/>
          <p:cNvSpPr>
            <a:spLocks noGrp="1"/>
          </p:cNvSpPr>
          <p:nvPr>
            <p:ph sz="half" idx="1"/>
          </p:nvPr>
        </p:nvSpPr>
        <p:spPr>
          <a:xfrm>
            <a:off x="457200" y="1133475"/>
            <a:ext cx="8396288" cy="4956175"/>
          </a:xfrm>
        </p:spPr>
        <p:txBody>
          <a:bodyPr/>
          <a:lstStyle/>
          <a:p>
            <a:pPr eaLnBrk="1" hangingPunct="1"/>
            <a:r>
              <a:rPr lang="en-US" altLang="en-US" b="1" dirty="0" smtClean="0"/>
              <a:t>Invasive species affect native species and ecosystems in a number of ways:</a:t>
            </a:r>
          </a:p>
          <a:p>
            <a:pPr lvl="1" eaLnBrk="1" hangingPunct="1"/>
            <a:r>
              <a:rPr lang="en-US" altLang="en-US" i="1" dirty="0" smtClean="0"/>
              <a:t>Competition</a:t>
            </a:r>
            <a:r>
              <a:rPr lang="en-US" altLang="en-US" dirty="0" smtClean="0"/>
              <a:t> for food, water, space, and other resources</a:t>
            </a:r>
          </a:p>
          <a:p>
            <a:pPr lvl="1" eaLnBrk="1" hangingPunct="1"/>
            <a:r>
              <a:rPr lang="en-US" altLang="en-US" i="1" dirty="0" smtClean="0"/>
              <a:t>Predation</a:t>
            </a:r>
            <a:r>
              <a:rPr lang="en-US" altLang="en-US" dirty="0" smtClean="0"/>
              <a:t> through overconsumption of native species</a:t>
            </a:r>
          </a:p>
          <a:p>
            <a:pPr lvl="1" eaLnBrk="1" hangingPunct="1"/>
            <a:r>
              <a:rPr lang="en-US" altLang="en-US" i="1" dirty="0" smtClean="0"/>
              <a:t>Habitat alteration </a:t>
            </a:r>
            <a:r>
              <a:rPr lang="en-US" altLang="en-US" dirty="0" smtClean="0"/>
              <a:t>may cause severe reductions in native populations</a:t>
            </a:r>
          </a:p>
          <a:p>
            <a:pPr lvl="1" eaLnBrk="1" hangingPunct="1"/>
            <a:r>
              <a:rPr lang="en-US" altLang="en-US" i="1" dirty="0" smtClean="0"/>
              <a:t>Disease</a:t>
            </a:r>
            <a:r>
              <a:rPr lang="en-US" altLang="en-US" dirty="0" smtClean="0"/>
              <a:t> by acting as hosts for invasive viruses or pathogens</a:t>
            </a:r>
          </a:p>
          <a:p>
            <a:pPr lvl="1" eaLnBrk="1" hangingPunct="1"/>
            <a:r>
              <a:rPr lang="en-US" altLang="en-US" i="1" dirty="0" smtClean="0"/>
              <a:t>Parasitism</a:t>
            </a:r>
            <a:r>
              <a:rPr lang="en-US" altLang="en-US" dirty="0" smtClean="0"/>
              <a:t> by invasive species feeding on one or more native species, either killing or weakening them</a:t>
            </a:r>
          </a:p>
          <a:p>
            <a:pPr lvl="1" eaLnBrk="1" hangingPunct="1"/>
            <a:r>
              <a:rPr lang="en-US" altLang="en-US" i="1" dirty="0" smtClean="0"/>
              <a:t>Hybridization</a:t>
            </a:r>
            <a:r>
              <a:rPr lang="en-US" altLang="en-US" dirty="0" smtClean="0"/>
              <a:t> occurs when the invasive species reproduces with a closely related native species resulting in loss of diversity or extinction of the native species</a:t>
            </a:r>
          </a:p>
          <a:p>
            <a:pPr lvl="1" eaLnBrk="1" hangingPunct="1"/>
            <a:endParaRPr lang="en-US" altLang="en-US" dirty="0" smtClean="0"/>
          </a:p>
        </p:txBody>
      </p:sp>
      <p:sp>
        <p:nvSpPr>
          <p:cNvPr id="1127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D8024CBA-66EC-4DF3-9771-A26B7796CB77}" type="slidenum">
              <a:rPr lang="en-US" altLang="en-US" sz="1200">
                <a:solidFill>
                  <a:srgbClr val="FFFFFF"/>
                </a:solidFill>
              </a:rPr>
              <a:pPr eaLnBrk="1" hangingPunct="1">
                <a:spcBef>
                  <a:spcPct val="0"/>
                </a:spcBef>
                <a:buClrTx/>
                <a:buSzTx/>
                <a:buFontTx/>
                <a:buNone/>
              </a:pPr>
              <a:t>2</a:t>
            </a:fld>
            <a:endParaRPr lang="en-US" altLang="en-US" sz="1200" dirty="0">
              <a:solidFill>
                <a:srgbClr val="FFFFFF"/>
              </a:solidFill>
            </a:endParaRPr>
          </a:p>
        </p:txBody>
      </p:sp>
      <p:cxnSp>
        <p:nvCxnSpPr>
          <p:cNvPr id="6" name="Straight Connector 5"/>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2" name="Footer Placeholder 1"/>
          <p:cNvSpPr>
            <a:spLocks noGrp="1"/>
          </p:cNvSpPr>
          <p:nvPr>
            <p:ph type="ftr" sz="quarter" idx="10"/>
          </p:nvPr>
        </p:nvSpPr>
        <p:spPr/>
        <p:txBody>
          <a:bodyPr/>
          <a:lstStyle/>
          <a:p>
            <a:pPr>
              <a:defRPr/>
            </a:pPr>
            <a:r>
              <a:rPr lang="en-US" smtClean="0"/>
              <a:t>Lesson 3: Consequences</a:t>
            </a: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08001"/>
            <a:ext cx="8229600" cy="673781"/>
          </a:xfrm>
        </p:spPr>
        <p:txBody>
          <a:bodyPr/>
          <a:lstStyle/>
          <a:p>
            <a:pPr eaLnBrk="1" hangingPunct="1"/>
            <a:r>
              <a:rPr lang="en-US" altLang="en-US" dirty="0" smtClean="0"/>
              <a:t>Consequences of Invasions</a:t>
            </a:r>
          </a:p>
        </p:txBody>
      </p:sp>
      <p:sp>
        <p:nvSpPr>
          <p:cNvPr id="12291" name="Content Placeholder 2"/>
          <p:cNvSpPr>
            <a:spLocks noGrp="1"/>
          </p:cNvSpPr>
          <p:nvPr>
            <p:ph sz="half" idx="1"/>
          </p:nvPr>
        </p:nvSpPr>
        <p:spPr>
          <a:xfrm>
            <a:off x="457200" y="1187450"/>
            <a:ext cx="8229600" cy="4884738"/>
          </a:xfrm>
        </p:spPr>
        <p:txBody>
          <a:bodyPr/>
          <a:lstStyle/>
          <a:p>
            <a:pPr eaLnBrk="1" hangingPunct="1"/>
            <a:r>
              <a:rPr lang="en-US" altLang="en-US" b="1" dirty="0" smtClean="0"/>
              <a:t>Competition: Invasive species may out-compete native species for food, water, and habitat.</a:t>
            </a:r>
          </a:p>
          <a:p>
            <a:pPr lvl="1" eaLnBrk="1" hangingPunct="1"/>
            <a:r>
              <a:rPr lang="en-US" altLang="en-US" dirty="0" smtClean="0"/>
              <a:t>European Rabbits, introduced as human food source, compete with seabirds for nesting burrows</a:t>
            </a:r>
          </a:p>
        </p:txBody>
      </p:sp>
      <p:sp>
        <p:nvSpPr>
          <p:cNvPr id="1229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783AA969-763A-4FE7-9850-DAD87901BBD2}" type="slidenum">
              <a:rPr lang="en-US" altLang="en-US" sz="1200">
                <a:solidFill>
                  <a:srgbClr val="FFFFFF"/>
                </a:solidFill>
              </a:rPr>
              <a:pPr eaLnBrk="1" hangingPunct="1">
                <a:spcBef>
                  <a:spcPct val="0"/>
                </a:spcBef>
                <a:buClrTx/>
                <a:buSzTx/>
                <a:buFontTx/>
                <a:buNone/>
              </a:pPr>
              <a:t>3</a:t>
            </a:fld>
            <a:endParaRPr lang="en-US" altLang="en-US" sz="1200"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480" y="2925445"/>
            <a:ext cx="4274767" cy="3200400"/>
          </a:xfrm>
          <a:prstGeom prst="rect">
            <a:avLst/>
          </a:prstGeom>
        </p:spPr>
      </p:pic>
      <p:cxnSp>
        <p:nvCxnSpPr>
          <p:cNvPr id="7" name="Straight Connector 6"/>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3" name="Footer Placeholder 2"/>
          <p:cNvSpPr>
            <a:spLocks noGrp="1"/>
          </p:cNvSpPr>
          <p:nvPr>
            <p:ph type="ftr" sz="quarter" idx="10"/>
          </p:nvPr>
        </p:nvSpPr>
        <p:spPr/>
        <p:txBody>
          <a:bodyPr/>
          <a:lstStyle/>
          <a:p>
            <a:pPr>
              <a:defRPr/>
            </a:pPr>
            <a:r>
              <a:rPr lang="en-US" smtClean="0"/>
              <a:t>Lesson 3: Consequences</a:t>
            </a: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508001"/>
            <a:ext cx="8229600" cy="673781"/>
          </a:xfrm>
        </p:spPr>
        <p:txBody>
          <a:bodyPr/>
          <a:lstStyle/>
          <a:p>
            <a:pPr eaLnBrk="1" hangingPunct="1"/>
            <a:r>
              <a:rPr lang="en-US" altLang="en-US" dirty="0" smtClean="0"/>
              <a:t>Consequences of Invasions</a:t>
            </a:r>
          </a:p>
        </p:txBody>
      </p:sp>
      <p:sp>
        <p:nvSpPr>
          <p:cNvPr id="13315" name="Content Placeholder 2"/>
          <p:cNvSpPr>
            <a:spLocks noGrp="1"/>
          </p:cNvSpPr>
          <p:nvPr>
            <p:ph sz="half" idx="1"/>
          </p:nvPr>
        </p:nvSpPr>
        <p:spPr>
          <a:xfrm>
            <a:off x="457200" y="1187450"/>
            <a:ext cx="8229600" cy="4884738"/>
          </a:xfrm>
        </p:spPr>
        <p:txBody>
          <a:bodyPr/>
          <a:lstStyle/>
          <a:p>
            <a:pPr eaLnBrk="1" hangingPunct="1"/>
            <a:r>
              <a:rPr lang="en-US" altLang="en-US" b="1" dirty="0" smtClean="0"/>
              <a:t>Predation – many native species did not evolve to  respond to predators</a:t>
            </a:r>
          </a:p>
          <a:p>
            <a:pPr lvl="1" eaLnBrk="1" hangingPunct="1"/>
            <a:r>
              <a:rPr lang="en-US" altLang="en-US" dirty="0" smtClean="0"/>
              <a:t>Seabirds – ground or burrow nesting seabird eggs and chicks vulnerable to rats and mice</a:t>
            </a:r>
          </a:p>
        </p:txBody>
      </p:sp>
      <p:sp>
        <p:nvSpPr>
          <p:cNvPr id="13319"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68F7C01A-7CDD-4E72-BF1C-17ACE0DBDEDD}" type="slidenum">
              <a:rPr lang="en-US" altLang="en-US" sz="1200">
                <a:solidFill>
                  <a:srgbClr val="FFFFFF"/>
                </a:solidFill>
              </a:rPr>
              <a:pPr eaLnBrk="1" hangingPunct="1">
                <a:spcBef>
                  <a:spcPct val="0"/>
                </a:spcBef>
                <a:buClrTx/>
                <a:buSzTx/>
                <a:buFontTx/>
                <a:buNone/>
              </a:pPr>
              <a:t>4</a:t>
            </a:fld>
            <a:endParaRPr lang="en-US" altLang="en-US" sz="1200" dirty="0">
              <a:solidFill>
                <a:srgbClr val="FFFFFF"/>
              </a:solidFill>
            </a:endParaRPr>
          </a:p>
        </p:txBody>
      </p:sp>
      <p:sp>
        <p:nvSpPr>
          <p:cNvPr id="4" name="TextBox 3"/>
          <p:cNvSpPr txBox="1"/>
          <p:nvPr/>
        </p:nvSpPr>
        <p:spPr>
          <a:xfrm>
            <a:off x="2545605" y="5263031"/>
            <a:ext cx="4337795" cy="646331"/>
          </a:xfrm>
          <a:prstGeom prst="rect">
            <a:avLst/>
          </a:prstGeom>
          <a:noFill/>
        </p:spPr>
        <p:txBody>
          <a:bodyPr wrap="square">
            <a:spAutoFit/>
          </a:bodyPr>
          <a:lstStyle/>
          <a:p>
            <a:pPr>
              <a:defRPr/>
            </a:pPr>
            <a:r>
              <a:rPr lang="en-US" dirty="0" smtClean="0">
                <a:latin typeface="+mn-lt"/>
              </a:rPr>
              <a:t>Image of a mice attacking </a:t>
            </a:r>
            <a:r>
              <a:rPr lang="en-US" dirty="0" err="1" smtClean="0">
                <a:latin typeface="+mn-lt"/>
              </a:rPr>
              <a:t>Tristian</a:t>
            </a:r>
            <a:r>
              <a:rPr lang="en-US" dirty="0" smtClean="0">
                <a:latin typeface="+mn-lt"/>
              </a:rPr>
              <a:t> Albatross chick, Gough Island, South Atlantic.</a:t>
            </a:r>
            <a:endParaRPr lang="en-US" dirty="0">
              <a:latin typeface="+mn-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8586"/>
          <a:stretch/>
        </p:blipFill>
        <p:spPr>
          <a:xfrm>
            <a:off x="2946363" y="2977031"/>
            <a:ext cx="3256189" cy="2286000"/>
          </a:xfrm>
          <a:prstGeom prst="rect">
            <a:avLst/>
          </a:prstGeom>
        </p:spPr>
      </p:pic>
      <p:cxnSp>
        <p:nvCxnSpPr>
          <p:cNvPr id="11" name="Straight Connector 10"/>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3" name="Footer Placeholder 2"/>
          <p:cNvSpPr>
            <a:spLocks noGrp="1"/>
          </p:cNvSpPr>
          <p:nvPr>
            <p:ph type="ftr" sz="quarter" idx="10"/>
          </p:nvPr>
        </p:nvSpPr>
        <p:spPr/>
        <p:txBody>
          <a:bodyPr/>
          <a:lstStyle/>
          <a:p>
            <a:pPr>
              <a:defRPr/>
            </a:pPr>
            <a:r>
              <a:rPr lang="en-US" smtClean="0"/>
              <a:t>Lesson 3: Consequences</a:t>
            </a: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89858"/>
            <a:ext cx="8229600" cy="691924"/>
          </a:xfrm>
        </p:spPr>
        <p:txBody>
          <a:bodyPr/>
          <a:lstStyle/>
          <a:p>
            <a:pPr eaLnBrk="1" hangingPunct="1"/>
            <a:r>
              <a:rPr lang="en-US" altLang="en-US" dirty="0" smtClean="0"/>
              <a:t>Consequences of Invasions</a:t>
            </a:r>
          </a:p>
        </p:txBody>
      </p:sp>
      <p:sp>
        <p:nvSpPr>
          <p:cNvPr id="14339" name="Content Placeholder 2"/>
          <p:cNvSpPr>
            <a:spLocks noGrp="1"/>
          </p:cNvSpPr>
          <p:nvPr>
            <p:ph sz="half" idx="1"/>
          </p:nvPr>
        </p:nvSpPr>
        <p:spPr>
          <a:xfrm>
            <a:off x="457200" y="1187450"/>
            <a:ext cx="8229600" cy="4884738"/>
          </a:xfrm>
        </p:spPr>
        <p:txBody>
          <a:bodyPr/>
          <a:lstStyle/>
          <a:p>
            <a:pPr eaLnBrk="1" hangingPunct="1"/>
            <a:r>
              <a:rPr lang="en-US" altLang="en-US" b="1" dirty="0" smtClean="0"/>
              <a:t>Habitat alteration – herbivores may change the structure and composition of a habitat and make it unsuitable for native species. </a:t>
            </a:r>
          </a:p>
          <a:p>
            <a:pPr lvl="1" eaLnBrk="1" hangingPunct="1"/>
            <a:r>
              <a:rPr lang="en-US" altLang="en-US" dirty="0" smtClean="0"/>
              <a:t>Cows on islands in Alaska</a:t>
            </a:r>
          </a:p>
        </p:txBody>
      </p:sp>
      <p:sp>
        <p:nvSpPr>
          <p:cNvPr id="14343"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5AE6ABB4-E987-4870-A63B-A738320B6A7F}" type="slidenum">
              <a:rPr lang="en-US" altLang="en-US" sz="1200">
                <a:solidFill>
                  <a:srgbClr val="FFFFFF"/>
                </a:solidFill>
              </a:rPr>
              <a:pPr eaLnBrk="1" hangingPunct="1">
                <a:spcBef>
                  <a:spcPct val="0"/>
                </a:spcBef>
                <a:buClrTx/>
                <a:buSzTx/>
                <a:buFontTx/>
                <a:buNone/>
              </a:pPr>
              <a:t>5</a:t>
            </a:fld>
            <a:endParaRPr lang="en-US" altLang="en-US" sz="1200"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317" y="3539604"/>
            <a:ext cx="4916883" cy="2103120"/>
          </a:xfrm>
          <a:prstGeom prst="rect">
            <a:avLst/>
          </a:prstGeom>
        </p:spPr>
      </p:pic>
      <p:sp>
        <p:nvSpPr>
          <p:cNvPr id="3" name="TextBox 2"/>
          <p:cNvSpPr txBox="1"/>
          <p:nvPr/>
        </p:nvSpPr>
        <p:spPr>
          <a:xfrm>
            <a:off x="609599" y="5627257"/>
            <a:ext cx="8077199" cy="646331"/>
          </a:xfrm>
          <a:prstGeom prst="rect">
            <a:avLst/>
          </a:prstGeom>
          <a:noFill/>
        </p:spPr>
        <p:txBody>
          <a:bodyPr wrap="square" rtlCol="0">
            <a:spAutoFit/>
          </a:bodyPr>
          <a:lstStyle/>
          <a:p>
            <a:r>
              <a:rPr lang="en-US" dirty="0"/>
              <a:t>Adverse impact caused by grazing has caused heavy erosion along coastal areas. </a:t>
            </a:r>
            <a:r>
              <a:rPr lang="en-US" dirty="0" err="1"/>
              <a:t>Chirikof</a:t>
            </a:r>
            <a:r>
              <a:rPr lang="en-US" dirty="0"/>
              <a:t> </a:t>
            </a:r>
            <a:r>
              <a:rPr lang="en-US" dirty="0" smtClean="0"/>
              <a:t>Island, Alaska.</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516" y="2554605"/>
            <a:ext cx="3989117" cy="2651760"/>
          </a:xfrm>
          <a:prstGeom prst="rect">
            <a:avLst/>
          </a:prstGeom>
        </p:spPr>
      </p:pic>
      <p:sp>
        <p:nvSpPr>
          <p:cNvPr id="11" name="TextBox 4"/>
          <p:cNvSpPr txBox="1">
            <a:spLocks noChangeArrowheads="1"/>
          </p:cNvSpPr>
          <p:nvPr/>
        </p:nvSpPr>
        <p:spPr bwMode="auto">
          <a:xfrm>
            <a:off x="7166947" y="5350258"/>
            <a:ext cx="1824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r>
              <a:rPr lang="en-US" altLang="en-US" sz="1200" i="1" dirty="0" smtClean="0">
                <a:latin typeface="Arial" charset="0"/>
              </a:rPr>
              <a:t>©Steve </a:t>
            </a:r>
            <a:r>
              <a:rPr lang="en-US" altLang="en-US" sz="1200" i="1" dirty="0" err="1" smtClean="0">
                <a:latin typeface="Arial" charset="0"/>
              </a:rPr>
              <a:t>Ebbert</a:t>
            </a:r>
            <a:r>
              <a:rPr lang="en-US" altLang="en-US" sz="1200" i="1" dirty="0" smtClean="0">
                <a:latin typeface="Arial" charset="0"/>
              </a:rPr>
              <a:t>/USFWS</a:t>
            </a:r>
            <a:endParaRPr lang="en-US" altLang="en-US" sz="1200" i="1" dirty="0">
              <a:latin typeface="Arial" charset="0"/>
            </a:endParaRPr>
          </a:p>
        </p:txBody>
      </p:sp>
      <p:sp>
        <p:nvSpPr>
          <p:cNvPr id="12" name="TextBox 4"/>
          <p:cNvSpPr txBox="1">
            <a:spLocks noChangeArrowheads="1"/>
          </p:cNvSpPr>
          <p:nvPr/>
        </p:nvSpPr>
        <p:spPr bwMode="auto">
          <a:xfrm>
            <a:off x="3251380" y="4943266"/>
            <a:ext cx="1824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r>
              <a:rPr lang="en-US" altLang="en-US" sz="1200" i="1" dirty="0" smtClean="0">
                <a:latin typeface="Arial" charset="0"/>
              </a:rPr>
              <a:t>©Steve </a:t>
            </a:r>
            <a:r>
              <a:rPr lang="en-US" altLang="en-US" sz="1200" i="1" dirty="0" err="1" smtClean="0">
                <a:latin typeface="Arial" charset="0"/>
              </a:rPr>
              <a:t>Ebbert</a:t>
            </a:r>
            <a:r>
              <a:rPr lang="en-US" altLang="en-US" sz="1200" i="1" dirty="0" smtClean="0">
                <a:latin typeface="Arial" charset="0"/>
              </a:rPr>
              <a:t>/USFWS</a:t>
            </a:r>
            <a:endParaRPr lang="en-US" altLang="en-US" sz="1200" i="1" dirty="0">
              <a:latin typeface="Arial" charset="0"/>
            </a:endParaRPr>
          </a:p>
        </p:txBody>
      </p:sp>
      <p:cxnSp>
        <p:nvCxnSpPr>
          <p:cNvPr id="13" name="Straight Connector 12"/>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6" name="Footer Placeholder 5"/>
          <p:cNvSpPr>
            <a:spLocks noGrp="1"/>
          </p:cNvSpPr>
          <p:nvPr>
            <p:ph type="ftr" sz="quarter" idx="10"/>
          </p:nvPr>
        </p:nvSpPr>
        <p:spPr/>
        <p:txBody>
          <a:bodyPr/>
          <a:lstStyle/>
          <a:p>
            <a:pPr>
              <a:defRPr/>
            </a:pPr>
            <a:r>
              <a:rPr lang="en-US" smtClean="0"/>
              <a:t>Lesson 3: Consequences</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26144"/>
            <a:ext cx="8229600" cy="637495"/>
          </a:xfrm>
        </p:spPr>
        <p:txBody>
          <a:bodyPr/>
          <a:lstStyle/>
          <a:p>
            <a:pPr eaLnBrk="1" hangingPunct="1"/>
            <a:r>
              <a:rPr lang="en-US" altLang="en-US" dirty="0" smtClean="0"/>
              <a:t>Consequences of Invasions</a:t>
            </a:r>
          </a:p>
        </p:txBody>
      </p:sp>
      <p:sp>
        <p:nvSpPr>
          <p:cNvPr id="15363" name="Content Placeholder 2"/>
          <p:cNvSpPr>
            <a:spLocks noGrp="1"/>
          </p:cNvSpPr>
          <p:nvPr>
            <p:ph sz="half" idx="1"/>
          </p:nvPr>
        </p:nvSpPr>
        <p:spPr>
          <a:xfrm>
            <a:off x="457200" y="1160154"/>
            <a:ext cx="8229600" cy="4884738"/>
          </a:xfrm>
        </p:spPr>
        <p:txBody>
          <a:bodyPr/>
          <a:lstStyle/>
          <a:p>
            <a:pPr eaLnBrk="1" hangingPunct="1"/>
            <a:r>
              <a:rPr lang="en-US" altLang="en-US" b="1" dirty="0" smtClean="0"/>
              <a:t>Disease carriers/introducers</a:t>
            </a:r>
          </a:p>
          <a:p>
            <a:pPr lvl="1" eaLnBrk="1" hangingPunct="1"/>
            <a:r>
              <a:rPr lang="en-US" altLang="en-US" dirty="0" smtClean="0"/>
              <a:t>Bubonic plague (</a:t>
            </a:r>
            <a:r>
              <a:rPr lang="en-US" altLang="en-US" i="1" dirty="0" smtClean="0"/>
              <a:t>Yersinia </a:t>
            </a:r>
            <a:r>
              <a:rPr lang="en-US" altLang="en-US" i="1" dirty="0" err="1" smtClean="0"/>
              <a:t>pestis</a:t>
            </a:r>
            <a:r>
              <a:rPr lang="en-US" altLang="en-US" dirty="0" smtClean="0"/>
              <a:t>) – bacterial infection transmitted by fleas usually carried by rats or rodents</a:t>
            </a:r>
          </a:p>
          <a:p>
            <a:pPr lvl="2" eaLnBrk="1" hangingPunct="1"/>
            <a:r>
              <a:rPr lang="en-US" altLang="en-US" dirty="0" smtClean="0"/>
              <a:t>Black plague – 14</a:t>
            </a:r>
            <a:r>
              <a:rPr lang="en-US" altLang="en-US" baseline="30000" dirty="0" smtClean="0"/>
              <a:t>th</a:t>
            </a:r>
            <a:r>
              <a:rPr lang="en-US" altLang="en-US" dirty="0" smtClean="0"/>
              <a:t> century, </a:t>
            </a:r>
            <a:r>
              <a:rPr lang="en-US" altLang="en-US" dirty="0"/>
              <a:t>34 </a:t>
            </a:r>
            <a:r>
              <a:rPr lang="en-US" altLang="en-US" dirty="0" smtClean="0"/>
              <a:t>million human deaths in Asia and Middle East</a:t>
            </a:r>
          </a:p>
          <a:p>
            <a:pPr lvl="2" eaLnBrk="1" hangingPunct="1"/>
            <a:r>
              <a:rPr lang="en-US" altLang="en-US" dirty="0" smtClean="0"/>
              <a:t>Great plague – 17th Century (1655-66), London 65-100,000 human deaths, </a:t>
            </a:r>
            <a:r>
              <a:rPr lang="en-US" altLang="en-US" dirty="0"/>
              <a:t>spread </a:t>
            </a:r>
            <a:r>
              <a:rPr lang="en-US" altLang="en-US" dirty="0" smtClean="0"/>
              <a:t>by Dutch </a:t>
            </a:r>
            <a:r>
              <a:rPr lang="en-US" altLang="en-US" dirty="0"/>
              <a:t>trading </a:t>
            </a:r>
            <a:r>
              <a:rPr lang="en-US" altLang="en-US" dirty="0" smtClean="0"/>
              <a:t>ships</a:t>
            </a:r>
            <a:endParaRPr lang="en-US" altLang="en-US" dirty="0"/>
          </a:p>
          <a:p>
            <a:pPr lvl="2" eaLnBrk="1" hangingPunct="1"/>
            <a:endParaRPr lang="en-US" altLang="en-US" dirty="0" smtClean="0"/>
          </a:p>
        </p:txBody>
      </p:sp>
      <p:sp>
        <p:nvSpPr>
          <p:cNvPr id="1536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835B8C91-CD62-4429-803C-B5B20DC7384F}" type="slidenum">
              <a:rPr lang="en-US" altLang="en-US" sz="1200">
                <a:solidFill>
                  <a:srgbClr val="FFFFFF"/>
                </a:solidFill>
              </a:rPr>
              <a:pPr eaLnBrk="1" hangingPunct="1">
                <a:spcBef>
                  <a:spcPct val="0"/>
                </a:spcBef>
                <a:buClrTx/>
                <a:buSzTx/>
                <a:buFontTx/>
                <a:buNone/>
              </a:pPr>
              <a:t>6</a:t>
            </a:fld>
            <a:endParaRPr lang="en-US" altLang="en-US" sz="1200"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725" y="3677788"/>
            <a:ext cx="2835302" cy="2611698"/>
          </a:xfrm>
          <a:prstGeom prst="rect">
            <a:avLst/>
          </a:prstGeom>
        </p:spPr>
      </p:pic>
      <p:cxnSp>
        <p:nvCxnSpPr>
          <p:cNvPr id="7" name="Straight Connector 6"/>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3" name="Footer Placeholder 2"/>
          <p:cNvSpPr>
            <a:spLocks noGrp="1"/>
          </p:cNvSpPr>
          <p:nvPr>
            <p:ph type="ftr" sz="quarter" idx="10"/>
          </p:nvPr>
        </p:nvSpPr>
        <p:spPr/>
        <p:txBody>
          <a:bodyPr/>
          <a:lstStyle/>
          <a:p>
            <a:pPr>
              <a:defRPr/>
            </a:pPr>
            <a:r>
              <a:rPr lang="en-US" smtClean="0"/>
              <a:t>Lesson 3: Consequences</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08001"/>
            <a:ext cx="8229600" cy="673781"/>
          </a:xfrm>
        </p:spPr>
        <p:txBody>
          <a:bodyPr/>
          <a:lstStyle/>
          <a:p>
            <a:pPr eaLnBrk="1" hangingPunct="1"/>
            <a:r>
              <a:rPr lang="en-US" altLang="en-US" dirty="0" smtClean="0"/>
              <a:t>Consequences of Invasions</a:t>
            </a:r>
          </a:p>
        </p:txBody>
      </p:sp>
      <p:sp>
        <p:nvSpPr>
          <p:cNvPr id="16387" name="Content Placeholder 2"/>
          <p:cNvSpPr>
            <a:spLocks noGrp="1"/>
          </p:cNvSpPr>
          <p:nvPr>
            <p:ph sz="half" idx="1"/>
          </p:nvPr>
        </p:nvSpPr>
        <p:spPr>
          <a:xfrm>
            <a:off x="457200" y="1403493"/>
            <a:ext cx="8229600" cy="4884738"/>
          </a:xfrm>
        </p:spPr>
        <p:txBody>
          <a:bodyPr/>
          <a:lstStyle/>
          <a:p>
            <a:pPr eaLnBrk="1" hangingPunct="1"/>
            <a:r>
              <a:rPr lang="en-US" altLang="en-US" b="1" dirty="0" smtClean="0"/>
              <a:t>Hybridization – invasive species mate with native species creating hybrids</a:t>
            </a:r>
          </a:p>
          <a:p>
            <a:pPr lvl="1" eaLnBrk="1" hangingPunct="1"/>
            <a:r>
              <a:rPr lang="en-US" altLang="en-US" dirty="0" smtClean="0"/>
              <a:t>Mallard ducks introduced around the world have hybridized and reduced the populations of the New Zealand gray duck, the Hawaiian duck, and the Florida mottled duck.</a:t>
            </a:r>
          </a:p>
          <a:p>
            <a:pPr lvl="1" eaLnBrk="1" hangingPunct="1"/>
            <a:endParaRPr lang="en-US" altLang="en-US" dirty="0" smtClean="0"/>
          </a:p>
        </p:txBody>
      </p:sp>
      <p:sp>
        <p:nvSpPr>
          <p:cNvPr id="1639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2A65B4F2-0400-4123-9245-4E8D01C453F1}" type="slidenum">
              <a:rPr lang="en-US" altLang="en-US" sz="1200">
                <a:solidFill>
                  <a:srgbClr val="FFFFFF"/>
                </a:solidFill>
              </a:rPr>
              <a:pPr eaLnBrk="1" hangingPunct="1">
                <a:spcBef>
                  <a:spcPct val="0"/>
                </a:spcBef>
                <a:buClrTx/>
                <a:buSzTx/>
                <a:buFontTx/>
                <a:buNone/>
              </a:pPr>
              <a:t>7</a:t>
            </a:fld>
            <a:endParaRPr lang="en-US" altLang="en-US" sz="1200" dirty="0">
              <a:solidFill>
                <a:srgbClr val="FFFFFF"/>
              </a:solidFill>
            </a:endParaRPr>
          </a:p>
        </p:txBody>
      </p:sp>
      <p:sp>
        <p:nvSpPr>
          <p:cNvPr id="3" name="TextBox 2"/>
          <p:cNvSpPr txBox="1"/>
          <p:nvPr/>
        </p:nvSpPr>
        <p:spPr>
          <a:xfrm>
            <a:off x="889000" y="5509438"/>
            <a:ext cx="7366000" cy="830997"/>
          </a:xfrm>
          <a:prstGeom prst="rect">
            <a:avLst/>
          </a:prstGeom>
          <a:noFill/>
        </p:spPr>
        <p:txBody>
          <a:bodyPr>
            <a:spAutoFit/>
          </a:bodyPr>
          <a:lstStyle/>
          <a:p>
            <a:pPr>
              <a:defRPr/>
            </a:pPr>
            <a:r>
              <a:rPr lang="en-US" sz="1600" i="1" dirty="0">
                <a:latin typeface="+mn-lt"/>
              </a:rPr>
              <a:t>The greatest threat to the future of the Koloa </a:t>
            </a:r>
            <a:r>
              <a:rPr lang="en-US" sz="1600" i="1" dirty="0" err="1">
                <a:latin typeface="+mn-lt"/>
              </a:rPr>
              <a:t>maoli</a:t>
            </a:r>
            <a:r>
              <a:rPr lang="en-US" sz="1600" i="1" dirty="0">
                <a:latin typeface="+mn-lt"/>
              </a:rPr>
              <a:t> as a unique species is cross-breeding with the introduced Mallard duck (</a:t>
            </a:r>
            <a:r>
              <a:rPr lang="en-US" sz="1600" dirty="0">
                <a:latin typeface="+mn-lt"/>
              </a:rPr>
              <a:t>A. </a:t>
            </a:r>
            <a:r>
              <a:rPr lang="en-US" sz="1600" dirty="0" err="1">
                <a:latin typeface="+mn-lt"/>
              </a:rPr>
              <a:t>platyrhynchos</a:t>
            </a:r>
            <a:r>
              <a:rPr lang="en-US" sz="1600" i="1" dirty="0">
                <a:latin typeface="+mn-lt"/>
              </a:rPr>
              <a:t>). This photograph shows feral Mallards, including “barnyard ducks,” at </a:t>
            </a:r>
            <a:r>
              <a:rPr lang="en-US" sz="1600" i="1" dirty="0" err="1">
                <a:latin typeface="+mn-lt"/>
              </a:rPr>
              <a:t>Wailoa</a:t>
            </a:r>
            <a:r>
              <a:rPr lang="en-US" sz="1600" i="1" dirty="0">
                <a:latin typeface="+mn-lt"/>
              </a:rPr>
              <a:t> River State Park on Hawai‘i.</a:t>
            </a:r>
            <a:endParaRPr lang="en-US" sz="1600" dirty="0">
              <a:latin typeface="+mn-lt"/>
            </a:endParaRPr>
          </a:p>
        </p:txBody>
      </p:sp>
      <p:grpSp>
        <p:nvGrpSpPr>
          <p:cNvPr id="16393" name="Group 5"/>
          <p:cNvGrpSpPr>
            <a:grpSpLocks/>
          </p:cNvGrpSpPr>
          <p:nvPr/>
        </p:nvGrpSpPr>
        <p:grpSpPr bwMode="auto">
          <a:xfrm>
            <a:off x="939800" y="3813244"/>
            <a:ext cx="7173228" cy="1982914"/>
            <a:chOff x="939800" y="2999461"/>
            <a:chExt cx="7173228" cy="1982007"/>
          </a:xfrm>
        </p:grpSpPr>
        <p:pic>
          <p:nvPicPr>
            <p:cNvPr id="16394" name="Picture 1"/>
            <p:cNvPicPr>
              <a:picLocks noChangeAspect="1"/>
            </p:cNvPicPr>
            <p:nvPr/>
          </p:nvPicPr>
          <p:blipFill rotWithShape="1">
            <a:blip r:embed="rId3">
              <a:extLst>
                <a:ext uri="{28A0092B-C50C-407E-A947-70E740481C1C}">
                  <a14:useLocalDpi xmlns:a14="http://schemas.microsoft.com/office/drawing/2010/main" val="0"/>
                </a:ext>
              </a:extLst>
            </a:blip>
            <a:srcRect t="13649" b="-10774"/>
            <a:stretch/>
          </p:blipFill>
          <p:spPr bwMode="auto">
            <a:xfrm>
              <a:off x="939800" y="2999461"/>
              <a:ext cx="7173228" cy="198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Box 3"/>
            <p:cNvSpPr txBox="1">
              <a:spLocks noChangeArrowheads="1"/>
            </p:cNvSpPr>
            <p:nvPr/>
          </p:nvSpPr>
          <p:spPr bwMode="auto">
            <a:xfrm>
              <a:off x="7070755" y="4451531"/>
              <a:ext cx="10422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US" altLang="en-US" sz="1400" i="1" dirty="0">
                  <a:solidFill>
                    <a:schemeClr val="bg2"/>
                  </a:solidFill>
                  <a:latin typeface="Adobe Arabic" pitchFamily="18" charset="-78"/>
                  <a:cs typeface="Adobe Arabic" pitchFamily="18" charset="-78"/>
                </a:rPr>
                <a:t>©</a:t>
              </a:r>
              <a:r>
                <a:rPr lang="en-US" altLang="en-US" sz="1200" i="1" dirty="0">
                  <a:solidFill>
                    <a:schemeClr val="bg2"/>
                  </a:solidFill>
                </a:rPr>
                <a:t>K. Uyehara</a:t>
              </a:r>
              <a:endParaRPr lang="en-US" altLang="en-US" sz="1200" dirty="0">
                <a:solidFill>
                  <a:schemeClr val="bg2"/>
                </a:solidFill>
              </a:endParaRPr>
            </a:p>
          </p:txBody>
        </p:sp>
      </p:grpSp>
      <p:cxnSp>
        <p:nvCxnSpPr>
          <p:cNvPr id="10" name="Straight Connector 9"/>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2" name="Footer Placeholder 1"/>
          <p:cNvSpPr>
            <a:spLocks noGrp="1"/>
          </p:cNvSpPr>
          <p:nvPr>
            <p:ph type="ftr" sz="quarter" idx="10"/>
          </p:nvPr>
        </p:nvSpPr>
        <p:spPr/>
        <p:txBody>
          <a:bodyPr/>
          <a:lstStyle/>
          <a:p>
            <a:pPr>
              <a:defRPr/>
            </a:pPr>
            <a:r>
              <a:rPr lang="en-US" smtClean="0"/>
              <a:t>Lesson 3: Consequences</a:t>
            </a: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89858"/>
            <a:ext cx="8229600" cy="664936"/>
          </a:xfrm>
        </p:spPr>
        <p:txBody>
          <a:bodyPr/>
          <a:lstStyle/>
          <a:p>
            <a:pPr eaLnBrk="1" hangingPunct="1"/>
            <a:r>
              <a:rPr lang="en-US" altLang="en-US" dirty="0" smtClean="0"/>
              <a:t>Cost of Invasions</a:t>
            </a:r>
          </a:p>
        </p:txBody>
      </p:sp>
      <p:sp>
        <p:nvSpPr>
          <p:cNvPr id="17411" name="Content Placeholder 2"/>
          <p:cNvSpPr>
            <a:spLocks noGrp="1"/>
          </p:cNvSpPr>
          <p:nvPr>
            <p:ph sz="half" idx="1"/>
          </p:nvPr>
        </p:nvSpPr>
        <p:spPr>
          <a:xfrm>
            <a:off x="457200" y="1255713"/>
            <a:ext cx="8229600" cy="4870450"/>
          </a:xfrm>
        </p:spPr>
        <p:txBody>
          <a:bodyPr/>
          <a:lstStyle/>
          <a:p>
            <a:pPr eaLnBrk="1" hangingPunct="1"/>
            <a:r>
              <a:rPr lang="en-US" altLang="en-US" b="1" dirty="0" smtClean="0"/>
              <a:t>Invasive species cost the United States an estimated $120 billion/year.</a:t>
            </a:r>
          </a:p>
          <a:p>
            <a:pPr lvl="1"/>
            <a:r>
              <a:rPr lang="en-US" dirty="0" smtClean="0"/>
              <a:t>Annually</a:t>
            </a:r>
            <a:r>
              <a:rPr lang="en-US" dirty="0"/>
              <a:t>, black and Norway rats consume stored grains and destroy other property valued over $19 billion.</a:t>
            </a:r>
          </a:p>
          <a:p>
            <a:pPr lvl="1"/>
            <a:r>
              <a:rPr lang="en-US" dirty="0"/>
              <a:t>Annually, nonnative </a:t>
            </a:r>
            <a:r>
              <a:rPr lang="en-US" dirty="0" smtClean="0"/>
              <a:t>species (zebra mussels and </a:t>
            </a:r>
            <a:r>
              <a:rPr lang="en-US" dirty="0" err="1" smtClean="0"/>
              <a:t>quagga</a:t>
            </a:r>
            <a:r>
              <a:rPr lang="en-US" dirty="0" smtClean="0"/>
              <a:t> mussels) carried </a:t>
            </a:r>
            <a:r>
              <a:rPr lang="en-US" dirty="0"/>
              <a:t>in the ballast or hulls of ships cost the Great Lakes Region $200 million to control. </a:t>
            </a:r>
          </a:p>
          <a:p>
            <a:pPr lvl="1"/>
            <a:r>
              <a:rPr lang="en-US" dirty="0"/>
              <a:t>U.S. agriculture loses $13 billion annually in crops from invasive insects, such as vine mealybugs</a:t>
            </a:r>
            <a:r>
              <a:rPr lang="en-US" dirty="0" smtClean="0"/>
              <a:t>.</a:t>
            </a:r>
          </a:p>
          <a:p>
            <a:pPr lvl="1"/>
            <a:r>
              <a:rPr lang="en-US" dirty="0"/>
              <a:t>If zebra and quagga mussels invade the Columbia </a:t>
            </a:r>
            <a:r>
              <a:rPr lang="en-US" dirty="0" smtClean="0"/>
              <a:t>River in Washington State, </a:t>
            </a:r>
            <a:r>
              <a:rPr lang="en-US" dirty="0"/>
              <a:t>they could cost hydroelectric facilities alone up to $250-300 million annually. </a:t>
            </a:r>
          </a:p>
          <a:p>
            <a:pPr marL="457200" lvl="1" indent="0">
              <a:buNone/>
            </a:pPr>
            <a:endParaRPr lang="en-US" altLang="en-US" dirty="0" smtClean="0"/>
          </a:p>
          <a:p>
            <a:pPr eaLnBrk="1" hangingPunct="1"/>
            <a:endParaRPr lang="en-US" altLang="en-US" dirty="0" smtClean="0"/>
          </a:p>
        </p:txBody>
      </p:sp>
      <p:sp>
        <p:nvSpPr>
          <p:cNvPr id="1741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110000"/>
              <a:buFont typeface="Arial" charset="0"/>
              <a:buChar char="•"/>
              <a:defRPr sz="2800">
                <a:solidFill>
                  <a:schemeClr val="tx1"/>
                </a:solidFill>
                <a:latin typeface="Calibri" pitchFamily="-84" charset="0"/>
                <a:ea typeface="ＭＳ Ｐゴシック" pitchFamily="-84" charset="-128"/>
              </a:defRPr>
            </a:lvl1pPr>
            <a:lvl2pPr marL="37931725" indent="-37474525" eaLnBrk="0" hangingPunct="0">
              <a:spcBef>
                <a:spcPct val="20000"/>
              </a:spcBef>
              <a:buClr>
                <a:srgbClr val="9BBB59"/>
              </a:buClr>
              <a:buSzPct val="60000"/>
              <a:buFont typeface="Wingdings" pitchFamily="-84" charset="2"/>
              <a:buChar char="q"/>
              <a:defRPr sz="24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ClrTx/>
              <a:buSzTx/>
              <a:buFontTx/>
              <a:buNone/>
            </a:pPr>
            <a:fld id="{173E2B28-68EC-4FA2-9371-A1BFE97A33C8}" type="slidenum">
              <a:rPr lang="en-US" altLang="en-US" sz="1200">
                <a:solidFill>
                  <a:srgbClr val="FFFFFF"/>
                </a:solidFill>
              </a:rPr>
              <a:pPr eaLnBrk="1" hangingPunct="1">
                <a:spcBef>
                  <a:spcPct val="0"/>
                </a:spcBef>
                <a:buClrTx/>
                <a:buSzTx/>
                <a:buFontTx/>
                <a:buNone/>
              </a:pPr>
              <a:t>8</a:t>
            </a:fld>
            <a:endParaRPr lang="en-US" altLang="en-US" sz="1200" dirty="0">
              <a:solidFill>
                <a:srgbClr val="FFFFFF"/>
              </a:solidFill>
            </a:endParaRPr>
          </a:p>
        </p:txBody>
      </p:sp>
      <p:cxnSp>
        <p:nvCxnSpPr>
          <p:cNvPr id="6" name="Straight Connector 5"/>
          <p:cNvCxnSpPr>
            <a:cxnSpLocks noChangeShapeType="1"/>
          </p:cNvCxnSpPr>
          <p:nvPr/>
        </p:nvCxnSpPr>
        <p:spPr bwMode="auto">
          <a:xfrm>
            <a:off x="457200" y="1196975"/>
            <a:ext cx="8229600" cy="0"/>
          </a:xfrm>
          <a:prstGeom prst="line">
            <a:avLst/>
          </a:prstGeom>
          <a:noFill/>
          <a:ln w="25400">
            <a:solidFill>
              <a:srgbClr val="C4BD97"/>
            </a:solidFill>
            <a:round/>
            <a:headEnd/>
            <a:tailEnd/>
          </a:ln>
          <a:effectLst>
            <a:outerShdw blurRad="40000" dist="20000" dir="5400000" rotWithShape="0">
              <a:srgbClr val="000000">
                <a:alpha val="37999"/>
              </a:srgbClr>
            </a:outerShdw>
          </a:effectLst>
        </p:spPr>
      </p:cxnSp>
      <p:sp>
        <p:nvSpPr>
          <p:cNvPr id="2" name="Footer Placeholder 1"/>
          <p:cNvSpPr>
            <a:spLocks noGrp="1"/>
          </p:cNvSpPr>
          <p:nvPr>
            <p:ph type="ftr" sz="quarter" idx="10"/>
          </p:nvPr>
        </p:nvSpPr>
        <p:spPr/>
        <p:txBody>
          <a:bodyPr/>
          <a:lstStyle/>
          <a:p>
            <a:pPr>
              <a:defRPr/>
            </a:pPr>
            <a:r>
              <a:rPr lang="en-US" smtClean="0"/>
              <a:t>Lesson 3: Consequences</a:t>
            </a: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nvasive-Seabirds_Lesson-1-Seabirds-rj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Invasive-Seabirds_Lesson-1-Seabirds-rjw.thmx</Template>
  <TotalTime>2347</TotalTime>
  <Words>2888</Words>
  <Application>Microsoft Macintosh PowerPoint</Application>
  <PresentationFormat>On-screen Show (4:3)</PresentationFormat>
  <Paragraphs>286</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Invasive-Seabirds_Lesson-1-Seabirds-rjw</vt:lpstr>
      <vt:lpstr>INVASIVE SPECIES AND SEABIRDS</vt:lpstr>
      <vt:lpstr>Key Concepts</vt:lpstr>
      <vt:lpstr>Invasive Species and Ecosystems</vt:lpstr>
      <vt:lpstr>Consequences of Invasions</vt:lpstr>
      <vt:lpstr>Consequences of Invasions</vt:lpstr>
      <vt:lpstr>Consequences of Invasions</vt:lpstr>
      <vt:lpstr>Consequences of Invasions</vt:lpstr>
      <vt:lpstr>Consequences of Invasions</vt:lpstr>
      <vt:lpstr>Cost of Invasions</vt:lpstr>
      <vt:lpstr>Cost of Invasions</vt:lpstr>
      <vt:lpstr>Scope of the problem</vt:lpstr>
      <vt:lpstr>Scope of the problem</vt:lpstr>
      <vt:lpstr>Scope of the problem</vt:lpstr>
      <vt:lpstr>Scope of the problem</vt:lpstr>
      <vt:lpstr>Rats</vt:lpstr>
      <vt:lpstr>Rats and Islands</vt:lpstr>
      <vt:lpstr>Rats and Islands</vt:lpstr>
      <vt:lpstr>Rats and Islands of Alaska</vt:lpstr>
      <vt:lpstr>Summary</vt:lpstr>
      <vt:lpstr>Resources &amp;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 G</dc:creator>
  <cp:lastModifiedBy>Pam G</cp:lastModifiedBy>
  <cp:revision>217</cp:revision>
  <dcterms:created xsi:type="dcterms:W3CDTF">2015-08-10T21:59:49Z</dcterms:created>
  <dcterms:modified xsi:type="dcterms:W3CDTF">2016-04-18T01:05:29Z</dcterms:modified>
</cp:coreProperties>
</file>