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72" r:id="rId13"/>
    <p:sldId id="273" r:id="rId14"/>
    <p:sldId id="275" r:id="rId15"/>
    <p:sldId id="269" r:id="rId16"/>
    <p:sldId id="270" r:id="rId17"/>
    <p:sldId id="271" r:id="rId18"/>
    <p:sldId id="274" r:id="rId1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301" autoAdjust="0"/>
  </p:normalViewPr>
  <p:slideViewPr>
    <p:cSldViewPr snapToGrid="0" snapToObjects="1">
      <p:cViewPr varScale="1">
        <p:scale>
          <a:sx n="88" d="100"/>
          <a:sy n="88" d="100"/>
        </p:scale>
        <p:origin x="-15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-258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Clr>
                  <a:srgbClr val="000000"/>
                </a:buClr>
                <a:buSzPct val="25000"/>
                <a:buFont typeface="Calibri"/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6771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/>
              <a:t>Image: Seabirds nesting on St. George Island. Photo by Vernon Byrd, US Fish and Wildlife. http://digitalmedia.fws.gov/cdm/singleitem/collection/natdiglib/id/5483/rec/4</a:t>
            </a:r>
          </a:p>
          <a:p>
            <a:pPr>
              <a:spcBef>
                <a:spcPts val="0"/>
              </a:spcBef>
              <a:buNone/>
            </a:pPr>
            <a:endParaRPr sz="1800" b="0" i="0" u="none" strike="noStrike" cap="none" baseline="0"/>
          </a:p>
        </p:txBody>
      </p:sp>
      <p:sp>
        <p:nvSpPr>
          <p:cNvPr id="220" name="Shape 220"/>
          <p:cNvSpPr txBox="1"/>
          <p:nvPr/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2: Consequences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t>9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 dirty="0"/>
              <a:t>Images: From presentation posted by Alaska </a:t>
            </a:r>
            <a:r>
              <a:rPr lang="en-US" sz="1800" b="0" i="0" u="none" strike="noStrike" cap="none" baseline="0" dirty="0" err="1"/>
              <a:t>Seagrant</a:t>
            </a:r>
            <a:r>
              <a:rPr lang="en-US" sz="1800" b="0" i="0" u="none" strike="noStrike" cap="none" baseline="0" dirty="0"/>
              <a:t> - https://seagrant.uaf.edu/map/conservation/rats/rattalkharbormaster-web.pdf</a:t>
            </a:r>
          </a:p>
          <a:p>
            <a:pPr>
              <a:spcBef>
                <a:spcPts val="0"/>
              </a:spcBef>
              <a:buNone/>
            </a:pPr>
            <a:endParaRPr sz="1800" b="0" i="0" u="none" strike="noStrike" cap="none" baseline="0" dirty="0"/>
          </a:p>
        </p:txBody>
      </p:sp>
      <p:sp>
        <p:nvSpPr>
          <p:cNvPr id="233" name="Shape 233"/>
          <p:cNvSpPr txBox="1"/>
          <p:nvPr/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2: Consequences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t>10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 dirty="0" smtClean="0"/>
              <a:t>Image source: Island Conservation</a:t>
            </a:r>
            <a:endParaRPr sz="1800" b="0" i="0" u="none" strike="noStrike" cap="none" baseline="0" dirty="0"/>
          </a:p>
        </p:txBody>
      </p:sp>
      <p:sp>
        <p:nvSpPr>
          <p:cNvPr id="233" name="Shape 233"/>
          <p:cNvSpPr txBox="1"/>
          <p:nvPr/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2: Consequences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t>11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b="0" i="0" u="none" strike="noStrike" cap="none" baseline="0" dirty="0" smtClean="0"/>
              <a:t>Image Source: http://</a:t>
            </a:r>
            <a:r>
              <a:rPr lang="en-US" sz="1800" b="0" i="0" u="none" strike="noStrike" cap="none" baseline="0" dirty="0" err="1" smtClean="0"/>
              <a:t>www.bbc.com</a:t>
            </a:r>
            <a:r>
              <a:rPr lang="en-US" sz="1800" b="0" i="0" u="none" strike="noStrike" cap="none" baseline="0" dirty="0" smtClean="0"/>
              <a:t>/news/uk-england-cornwall-24583514</a:t>
            </a:r>
          </a:p>
          <a:p>
            <a:pPr>
              <a:spcBef>
                <a:spcPts val="0"/>
              </a:spcBef>
              <a:buNone/>
            </a:pPr>
            <a:endParaRPr lang="en-US" sz="1800" b="0" i="0" u="none" strike="noStrike" cap="none" baseline="0" dirty="0" smtClean="0"/>
          </a:p>
          <a:p>
            <a:pPr>
              <a:spcBef>
                <a:spcPts val="0"/>
              </a:spcBef>
              <a:buNone/>
            </a:pPr>
            <a:r>
              <a:rPr lang="en-US" sz="1800" b="0" i="0" u="none" strike="noStrike" cap="none" baseline="0" dirty="0" smtClean="0"/>
              <a:t>More information on rat removal can be found on the </a:t>
            </a:r>
            <a:r>
              <a:rPr lang="en-US" sz="1800" b="0" i="0" u="none" strike="noStrike" cap="none" baseline="0" dirty="0" err="1" smtClean="0"/>
              <a:t>PelGar</a:t>
            </a:r>
            <a:r>
              <a:rPr lang="en-US" sz="1800" b="0" i="0" u="none" strike="noStrike" cap="none" baseline="0" dirty="0" smtClean="0"/>
              <a:t> International web page. https://</a:t>
            </a:r>
            <a:r>
              <a:rPr lang="en-US" sz="1800" b="0" i="0" u="none" strike="noStrike" cap="none" baseline="0" dirty="0" err="1" smtClean="0"/>
              <a:t>www.pelgar.co.uk</a:t>
            </a:r>
            <a:r>
              <a:rPr lang="en-US" sz="1800" b="0" i="0" u="none" strike="noStrike" cap="none" baseline="0" dirty="0" smtClean="0"/>
              <a:t>/news/rats-ahoy</a:t>
            </a:r>
            <a:endParaRPr sz="1800" b="0" i="0" u="none" strike="noStrike" cap="none" baseline="0" dirty="0"/>
          </a:p>
        </p:txBody>
      </p:sp>
      <p:sp>
        <p:nvSpPr>
          <p:cNvPr id="233" name="Shape 233"/>
          <p:cNvSpPr txBox="1"/>
          <p:nvPr/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2: Consequences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t>12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 dirty="0" smtClean="0"/>
              <a:t>Image Source: Encyclopedia Britannica</a:t>
            </a:r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-US" sz="1800" b="0" i="0" u="none" strike="noStrike" cap="none" baseline="0" dirty="0" smtClean="0"/>
          </a:p>
        </p:txBody>
      </p:sp>
      <p:sp>
        <p:nvSpPr>
          <p:cNvPr id="246" name="Shape 246"/>
          <p:cNvSpPr txBox="1"/>
          <p:nvPr/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2: Consequences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t>13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 dirty="0" smtClean="0"/>
              <a:t>Image source: Galapagos </a:t>
            </a:r>
            <a:r>
              <a:rPr lang="en-US" sz="1800" b="0" i="0" u="none" strike="noStrike" cap="none" baseline="0" dirty="0"/>
              <a:t>birds - https://</a:t>
            </a:r>
            <a:r>
              <a:rPr lang="en-US" sz="1800" b="0" i="0" u="none" strike="noStrike" cap="none" baseline="0" dirty="0" err="1"/>
              <a:t>pixabay.com</a:t>
            </a:r>
            <a:r>
              <a:rPr lang="en-US" sz="1800" b="0" i="0" u="none" strike="noStrike" cap="none" baseline="0" dirty="0"/>
              <a:t>/en/blue-footed-boobie-bird-baby-163755</a:t>
            </a:r>
            <a:r>
              <a:rPr lang="en-US" sz="1800" b="0" i="0" u="none" strike="noStrike" cap="none" baseline="0" dirty="0" smtClean="0"/>
              <a:t>/</a:t>
            </a:r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 dirty="0" smtClean="0"/>
              <a:t>Image source: Galapagos Islands map, Kids Encyclopedia Britannica (http://</a:t>
            </a:r>
            <a:r>
              <a:rPr lang="en-US" sz="1800" b="0" i="0" u="none" strike="noStrike" cap="none" baseline="0" dirty="0" err="1" smtClean="0"/>
              <a:t>kids.britannica.com</a:t>
            </a:r>
            <a:r>
              <a:rPr lang="en-US" sz="1800" b="0" i="0" u="none" strike="noStrike" cap="none" baseline="0" dirty="0" smtClean="0"/>
              <a:t>/elementary/art-138983/Galapagos-Islands-Ecuador-designated-a-World-Heritage-site-in-1978)</a:t>
            </a:r>
            <a:endParaRPr lang="en-US" sz="1800" b="0" i="0" u="none" strike="noStrike" cap="none" baseline="0" dirty="0"/>
          </a:p>
        </p:txBody>
      </p:sp>
      <p:sp>
        <p:nvSpPr>
          <p:cNvPr id="259" name="Shape 259"/>
          <p:cNvSpPr txBox="1"/>
          <p:nvPr/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2: Consequences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t>14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 dirty="0" smtClean="0"/>
              <a:t>Image:</a:t>
            </a:r>
            <a:r>
              <a:rPr lang="en-US" sz="1800" b="0" i="0" u="none" strike="noStrike" cap="none" baseline="0" dirty="0"/>
              <a:t> </a:t>
            </a:r>
            <a:r>
              <a:rPr lang="en-US" sz="1800" b="0" i="0" u="none" strike="noStrike" cap="none" baseline="0" dirty="0" smtClean="0"/>
              <a:t>©Pam Goddard, Thalassa, Bering Sea Days 2015, St. Paul Island, Alaska</a:t>
            </a:r>
            <a:endParaRPr lang="en-US" sz="1800" b="0" i="0" u="none" strike="noStrike" cap="none" baseline="0" dirty="0"/>
          </a:p>
        </p:txBody>
      </p:sp>
      <p:sp>
        <p:nvSpPr>
          <p:cNvPr id="272" name="Shape 272"/>
          <p:cNvSpPr txBox="1"/>
          <p:nvPr/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2: Consequences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t>15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If your computer is connected to the Internet, you can use the Hyperlinks (purple text) to connect directly to the associated website.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b="1" dirty="0" smtClean="0">
                <a:latin typeface="Calibri" charset="0"/>
                <a:ea typeface="ＭＳ Ｐゴシック" charset="0"/>
                <a:cs typeface="ＭＳ Ｐゴシック" charset="0"/>
              </a:rPr>
              <a:t>Hyperlinks to websites</a:t>
            </a:r>
          </a:p>
          <a:p>
            <a:pPr marL="171450" indent="-171450" eaLnBrk="1" hangingPunct="1">
              <a:spcBef>
                <a:spcPct val="0"/>
              </a:spcBef>
              <a:buFont typeface="Arial"/>
              <a:buChar char="•"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Place the cursor anywhere in the purple text</a:t>
            </a:r>
          </a:p>
          <a:p>
            <a:pPr marL="171450" indent="-171450" eaLnBrk="1" hangingPunct="1">
              <a:spcBef>
                <a:spcPct val="0"/>
              </a:spcBef>
              <a:buFont typeface="Arial"/>
              <a:buChar char="•"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Right click</a:t>
            </a:r>
          </a:p>
          <a:p>
            <a:pPr marL="171450" indent="-171450" eaLnBrk="1" hangingPunct="1">
              <a:spcBef>
                <a:spcPct val="0"/>
              </a:spcBef>
              <a:buFont typeface="Arial"/>
              <a:buChar char="•"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Select </a:t>
            </a:r>
            <a:r>
              <a:rPr lang="en-US" i="1" dirty="0" smtClean="0">
                <a:latin typeface="Calibri" charset="0"/>
                <a:ea typeface="ＭＳ Ｐゴシック" charset="0"/>
                <a:cs typeface="ＭＳ Ｐゴシック" charset="0"/>
              </a:rPr>
              <a:t>Hyperlink</a:t>
            </a:r>
          </a:p>
          <a:p>
            <a:pPr marL="171450" indent="-171450" eaLnBrk="1" hangingPunct="1">
              <a:spcBef>
                <a:spcPct val="0"/>
              </a:spcBef>
              <a:buFont typeface="Arial"/>
              <a:buChar char="•"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Select </a:t>
            </a:r>
            <a:r>
              <a:rPr lang="en-US" i="1" dirty="0" smtClean="0">
                <a:latin typeface="Calibri" charset="0"/>
                <a:ea typeface="ＭＳ Ｐゴシック" charset="0"/>
                <a:cs typeface="ＭＳ Ｐゴシック" charset="0"/>
              </a:rPr>
              <a:t>Open Hyperlink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4" name="Shape 284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16</a:t>
            </a:fld>
            <a:endParaRPr lang="en-US" sz="18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2: Consequences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If your computer is connected to the Internet, you can use the Hyperlinks (purple text) to connect directly to the associated website.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b="1" dirty="0" smtClean="0">
                <a:latin typeface="Calibri" charset="0"/>
                <a:ea typeface="ＭＳ Ｐゴシック" charset="0"/>
                <a:cs typeface="ＭＳ Ｐゴシック" charset="0"/>
              </a:rPr>
              <a:t>Hyperlinks to websites</a:t>
            </a:r>
          </a:p>
          <a:p>
            <a:pPr marL="171450" indent="-171450" eaLnBrk="1" hangingPunct="1">
              <a:spcBef>
                <a:spcPct val="0"/>
              </a:spcBef>
              <a:buFont typeface="Arial"/>
              <a:buChar char="•"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Place the cursor anywhere in the purple text</a:t>
            </a:r>
          </a:p>
          <a:p>
            <a:pPr marL="171450" indent="-171450" eaLnBrk="1" hangingPunct="1">
              <a:spcBef>
                <a:spcPct val="0"/>
              </a:spcBef>
              <a:buFont typeface="Arial"/>
              <a:buChar char="•"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Right click</a:t>
            </a:r>
          </a:p>
          <a:p>
            <a:pPr marL="171450" indent="-171450" eaLnBrk="1" hangingPunct="1">
              <a:spcBef>
                <a:spcPct val="0"/>
              </a:spcBef>
              <a:buFont typeface="Arial"/>
              <a:buChar char="•"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Select </a:t>
            </a:r>
            <a:r>
              <a:rPr lang="en-US" i="1" dirty="0" smtClean="0">
                <a:latin typeface="Calibri" charset="0"/>
                <a:ea typeface="ＭＳ Ｐゴシック" charset="0"/>
                <a:cs typeface="ＭＳ Ｐゴシック" charset="0"/>
              </a:rPr>
              <a:t>Hyperlink</a:t>
            </a:r>
          </a:p>
          <a:p>
            <a:pPr marL="171450" indent="-171450" eaLnBrk="1" hangingPunct="1">
              <a:spcBef>
                <a:spcPct val="0"/>
              </a:spcBef>
              <a:buFont typeface="Arial"/>
              <a:buChar char="•"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Select </a:t>
            </a:r>
            <a:r>
              <a:rPr lang="en-US" i="1" dirty="0" smtClean="0">
                <a:latin typeface="Calibri" charset="0"/>
                <a:ea typeface="ＭＳ Ｐゴシック" charset="0"/>
                <a:cs typeface="ＭＳ Ｐゴシック" charset="0"/>
              </a:rPr>
              <a:t>Open Hyperlink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4" name="Shape 284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17</a:t>
            </a:fld>
            <a:endParaRPr lang="en-US" sz="18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2: Consequences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8" name="Shape 10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</a:t>
            </a:fld>
            <a:endParaRPr lang="en-US" sz="18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2: Consequences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 dirty="0"/>
              <a:t>Photo: </a:t>
            </a:r>
            <a:r>
              <a:rPr lang="en-US" sz="1800" b="0" i="0" u="none" strike="noStrike" cap="none" baseline="0" dirty="0" smtClean="0"/>
              <a:t>St. Paul Island students educating the public about rats and seabirds.</a:t>
            </a:r>
            <a:endParaRPr lang="en-US" sz="1800" b="0" i="0" u="none" strike="noStrike" cap="none" baseline="0" dirty="0"/>
          </a:p>
        </p:txBody>
      </p:sp>
      <p:sp>
        <p:nvSpPr>
          <p:cNvPr id="120" name="Shape 12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2</a:t>
            </a:fld>
            <a:endParaRPr lang="en-US" sz="18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2: Consequences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/>
              <a:t>Photos:</a:t>
            </a:r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/>
              <a:t>Puffin - https://pixabay.com/en/puffins-alcids-birds-fratercula-263157/</a:t>
            </a:r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/>
              <a:t>Classroom campaign - www.seabirdyouthnetwork.org. St. Paul seabird camp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3</a:t>
            </a:fld>
            <a:endParaRPr lang="en-US" sz="18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2: Consequences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 dirty="0" smtClean="0"/>
              <a:t>Image source: ©Pam Goddard, St. Paul Island Harbor</a:t>
            </a:r>
            <a:endParaRPr lang="en-US" sz="1800" b="0" i="0" u="none" strike="noStrike" cap="none" baseline="0" dirty="0"/>
          </a:p>
        </p:txBody>
      </p:sp>
      <p:sp>
        <p:nvSpPr>
          <p:cNvPr id="146" name="Shape 146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4</a:t>
            </a:fld>
            <a:endParaRPr lang="en-US" sz="18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2: Consequences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/>
              <a:buNone/>
              <a:tabLst/>
              <a:defRPr/>
            </a:pPr>
            <a:r>
              <a:rPr lang="en-US" sz="1800" b="0" i="0" u="none" strike="noStrike" cap="none" baseline="0" dirty="0"/>
              <a:t>Images</a:t>
            </a:r>
            <a:r>
              <a:rPr lang="en-US" sz="1800" b="0" i="0" u="none" strike="noStrike" cap="none" baseline="0" dirty="0" smtClean="0"/>
              <a:t>: </a:t>
            </a:r>
            <a:r>
              <a:rPr lang="en-US" sz="1800" dirty="0" smtClean="0">
                <a:solidFill>
                  <a:srgbClr val="FFFFFF"/>
                </a:solidFill>
              </a:rPr>
              <a:t>©Pam Goddard, Thalassa, St. Paul Island</a:t>
            </a:r>
            <a:r>
              <a:rPr lang="en-US" sz="1800" baseline="0" dirty="0" smtClean="0">
                <a:solidFill>
                  <a:srgbClr val="FFFFFF"/>
                </a:solidFill>
              </a:rPr>
              <a:t>, Bering Sea Days 2015</a:t>
            </a:r>
            <a:endParaRPr lang="en-US" sz="1800" dirty="0" smtClean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-US" sz="1800" b="0" i="0" u="none" strike="noStrike" cap="none" baseline="0" dirty="0"/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 dirty="0" smtClean="0"/>
              <a:t>St. Paul Island Ecosystem Conservation Office, Pribilof Islands Aleut Community of St. Paul Island</a:t>
            </a:r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altLang="en-US" sz="1800" dirty="0" smtClean="0">
                <a:latin typeface="Helv" charset="0"/>
                <a:ea typeface="ＭＳ Ｐゴシック" pitchFamily="34" charset="-128"/>
              </a:rPr>
              <a:t>New harbor construction and industrialization in the Pribilof Islands in the 1990's seemed to make rat introductions a certainty unless a preventive measures were taken. In 1993, in cooperation with the local communities of St. Paul and St. George, we initiated a preventive program. The main components include harbor defenses and outreach.  Over the years, nine Norway rats have been found dead on St. Paul,</a:t>
            </a:r>
            <a:r>
              <a:rPr lang="en-US" altLang="en-US" sz="1800" baseline="0" dirty="0" smtClean="0">
                <a:latin typeface="Helv" charset="0"/>
                <a:ea typeface="ＭＳ Ｐゴシック" pitchFamily="34" charset="-128"/>
              </a:rPr>
              <a:t> 4 in snap traps, 1 poisoned, 1 drowned at the harbor, 2 taken by fox, and 1 dead on a boat</a:t>
            </a:r>
            <a:r>
              <a:rPr lang="en-US" altLang="en-US" sz="1800" dirty="0" smtClean="0">
                <a:latin typeface="Helv" charset="0"/>
                <a:ea typeface="ＭＳ Ｐゴシック" pitchFamily="34" charset="-128"/>
              </a:rPr>
              <a:t>. </a:t>
            </a:r>
            <a:endParaRPr lang="en-US" sz="1800" b="0" i="0" u="none" strike="noStrike" cap="none" baseline="0" dirty="0" smtClean="0"/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-US" sz="1800" b="0" i="0" u="none" strike="noStrike" cap="none" baseline="0" dirty="0"/>
          </a:p>
        </p:txBody>
      </p:sp>
      <p:sp>
        <p:nvSpPr>
          <p:cNvPr id="160" name="Shape 16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5</a:t>
            </a:fld>
            <a:endParaRPr lang="en-US" sz="18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2: Consequences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 dirty="0" smtClean="0"/>
              <a:t>Photo: Conservation Dogs, http://</a:t>
            </a:r>
            <a:r>
              <a:rPr lang="en-US" sz="1800" b="0" i="0" u="none" strike="noStrike" cap="none" baseline="0" dirty="0" err="1" smtClean="0"/>
              <a:t>www.conservationdogs.com</a:t>
            </a:r>
            <a:r>
              <a:rPr lang="en-US" sz="1800" b="0" i="0" u="none" strike="noStrike" cap="none" baseline="0" dirty="0" smtClean="0"/>
              <a:t>/</a:t>
            </a:r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-US" sz="1800" b="0" i="0" u="none" strike="noStrike" cap="none" baseline="0" dirty="0" smtClean="0"/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 dirty="0" smtClean="0"/>
              <a:t>Photo</a:t>
            </a:r>
            <a:r>
              <a:rPr lang="en-US" sz="1800" b="0" i="0" u="none" strike="noStrike" cap="none" baseline="0" dirty="0"/>
              <a:t>: </a:t>
            </a:r>
            <a:r>
              <a:rPr lang="en-US" sz="1800" b="0" i="0" u="none" strike="noStrike" cap="none" baseline="0" dirty="0" smtClean="0"/>
              <a:t>Working Dogs for Conservations, http://wd4c.org/</a:t>
            </a:r>
            <a:endParaRPr lang="en-US" sz="1800" b="0" i="0" u="none" strike="noStrike" cap="none" baseline="0" dirty="0"/>
          </a:p>
          <a:p>
            <a:pPr>
              <a:spcBef>
                <a:spcPts val="0"/>
              </a:spcBef>
              <a:buNone/>
            </a:pPr>
            <a:endParaRPr sz="1800" b="0" i="0" u="none" strike="noStrike" cap="none" baseline="0" dirty="0"/>
          </a:p>
        </p:txBody>
      </p:sp>
      <p:sp>
        <p:nvSpPr>
          <p:cNvPr id="184" name="Shape 184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6</a:t>
            </a:fld>
            <a:endParaRPr lang="en-US" sz="18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Shape 185"/>
          <p:cNvSpPr txBox="1"/>
          <p:nvPr/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2: Consequences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/>
              <a:t>Example: Following a rat incursion on a seabird island, steps will include details on how to:</a:t>
            </a:r>
          </a:p>
          <a:p>
            <a:pPr marL="0" marR="0" lvl="1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/>
              <a:t>Eliminate the invader</a:t>
            </a:r>
          </a:p>
          <a:p>
            <a:pPr marL="0" marR="0" lvl="1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/>
              <a:t>Monitor progress</a:t>
            </a:r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/>
              <a:t>Photo: Pest control company van - https://pixabay.com/en/pest-control-mosquitoes-insect-rat-802231/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7</a:t>
            </a:fld>
            <a:endParaRPr lang="en-US" sz="18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 txBox="1"/>
          <p:nvPr/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2: Consequences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/>
              <a:t>- 19 seabird areas have a special designation for being globally important.</a:t>
            </a:r>
          </a:p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800" b="0" i="0" u="none" strike="noStrike" cap="none" baseline="0"/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/>
              <a:t>Image:</a:t>
            </a:r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800" b="0" i="0" u="none" strike="noStrike" cap="none" baseline="0"/>
              <a:t>https://en.wikipedia.org/wiki/Haida_Gwaii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2: Consequences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t>8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457200" y="477838"/>
            <a:ext cx="8229600" cy="7191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 smtClean="0">
              <a:latin typeface="Calibri" charset="0"/>
            </a:endParaRPr>
          </a:p>
        </p:txBody>
      </p:sp>
      <p:cxnSp>
        <p:nvCxnSpPr>
          <p:cNvPr id="5" name="Straight Connector 6"/>
          <p:cNvCxnSpPr>
            <a:cxnSpLocks noChangeShapeType="1"/>
          </p:cNvCxnSpPr>
          <p:nvPr/>
        </p:nvCxnSpPr>
        <p:spPr bwMode="auto">
          <a:xfrm flipV="1">
            <a:off x="457200" y="6296025"/>
            <a:ext cx="8229600" cy="127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accent3"/>
              </a:buClr>
              <a:buSzPct val="60000"/>
              <a:buFont typeface="Wingdings" panose="05000000000000000000" pitchFamily="2" charset="2"/>
              <a:buChar char="q"/>
              <a:defRPr sz="2400"/>
            </a:lvl2pPr>
            <a:lvl3pPr marL="1143000" indent="-228600">
              <a:buFont typeface="Arial" panose="020B0604020202020204" pitchFamily="34" charset="0"/>
              <a:buChar char="•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457200" y="477838"/>
            <a:ext cx="8229600" cy="7191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 smtClean="0">
              <a:latin typeface="Calibri" charset="0"/>
            </a:endParaRPr>
          </a:p>
        </p:txBody>
      </p:sp>
      <p:cxnSp>
        <p:nvCxnSpPr>
          <p:cNvPr id="6" name="Straight Connector 6"/>
          <p:cNvCxnSpPr>
            <a:cxnSpLocks noChangeShapeType="1"/>
          </p:cNvCxnSpPr>
          <p:nvPr/>
        </p:nvCxnSpPr>
        <p:spPr bwMode="auto">
          <a:xfrm flipV="1">
            <a:off x="457200" y="6296025"/>
            <a:ext cx="8229600" cy="127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chemeClr val="accent2"/>
              </a:buClr>
              <a:buSzPct val="120000"/>
              <a:defRPr sz="2800"/>
            </a:lvl1pPr>
            <a:lvl2pPr marL="742950" indent="-285750">
              <a:buClr>
                <a:schemeClr val="accent3"/>
              </a:buClr>
              <a:buSzPct val="60000"/>
              <a:buFont typeface="Wingdings" panose="05000000000000000000" pitchFamily="2" charset="2"/>
              <a:buChar char="q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chemeClr val="accent2"/>
              </a:buClr>
              <a:buSzPct val="120000"/>
              <a:defRPr sz="2800"/>
            </a:lvl1pPr>
            <a:lvl2pPr marL="742950" indent="-285750">
              <a:buClr>
                <a:schemeClr val="accent3"/>
              </a:buClr>
              <a:buSzPct val="60000"/>
              <a:buFont typeface="Wingdings" panose="05000000000000000000" pitchFamily="2" charset="2"/>
              <a:buChar char="q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98000">
              <a:schemeClr val="accent3">
                <a:lumMod val="75000"/>
              </a:schemeClr>
            </a:gs>
            <a:gs pos="85000">
              <a:schemeClr val="accent3">
                <a:lumMod val="75000"/>
                <a:alpha val="80000"/>
              </a:schemeClr>
            </a:gs>
            <a:gs pos="55000">
              <a:srgbClr val="3A9C97">
                <a:alpha val="43000"/>
              </a:srgbClr>
            </a:gs>
            <a:gs pos="18000">
              <a:srgbClr val="3A9C97">
                <a:alpha val="2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31859C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31859C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31859C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31859C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31859C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120000"/>
        <a:buFont typeface="Arial" pitchFamily="-84" charset="0"/>
        <a:buChar char="•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9BBB59"/>
        </a:buClr>
        <a:buSzPct val="60000"/>
        <a:buFont typeface="Wingdings" pitchFamily="-84" charset="2"/>
        <a:buChar char="q"/>
        <a:defRPr sz="26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84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84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84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eagrant.uaf.edu/map/conservation/rats/rattalkharbormaster-web.pdf" TargetMode="External"/><Relationship Id="rId4" Type="http://schemas.openxmlformats.org/officeDocument/2006/relationships/hyperlink" Target="http://www.galapagos.org/conservation/biosecurity/" TargetMode="External"/><Relationship Id="rId5" Type="http://schemas.openxmlformats.org/officeDocument/2006/relationships/hyperlink" Target="http://www.islandconservation.org/" TargetMode="External"/><Relationship Id="rId6" Type="http://schemas.openxmlformats.org/officeDocument/2006/relationships/hyperlink" Target="https://www.facebook.com/St.PaulIsland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eagrant.uaf.edu/map/conservation/rats/rattalkharbormaster-web.pdf" TargetMode="External"/><Relationship Id="rId4" Type="http://schemas.openxmlformats.org/officeDocument/2006/relationships/hyperlink" Target="http://www.bbc.com/news/uk-england-cornwall-24583514" TargetMode="External"/><Relationship Id="rId5" Type="http://schemas.openxmlformats.org/officeDocument/2006/relationships/hyperlink" Target="http://www.issg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457200" y="477838"/>
            <a:ext cx="8229600" cy="59594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Calibri" pitchFamily="-84" charset="0"/>
            </a:endParaRPr>
          </a:p>
        </p:txBody>
      </p:sp>
      <p:sp>
        <p:nvSpPr>
          <p:cNvPr id="89" name="Shape 89"/>
          <p:cNvSpPr txBox="1"/>
          <p:nvPr/>
        </p:nvSpPr>
        <p:spPr>
          <a:xfrm>
            <a:off x="371379" y="2327274"/>
            <a:ext cx="2409151" cy="1846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Stewardship and</a:t>
            </a:r>
            <a:r>
              <a:rPr lang="en-US" sz="3200" b="0" i="0" u="none" strike="noStrike" cap="none" baseline="0" dirty="0" smtClea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dirty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3200" b="0" i="0" u="none" strike="noStrike" cap="none" baseline="0" dirty="0" smtClea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iosecurity</a:t>
            </a:r>
            <a:endParaRPr lang="en-US" sz="3200" b="0" i="0" u="none" strike="noStrike" cap="none" baseline="0" dirty="0">
              <a:solidFill>
                <a:srgbClr val="3185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INVASIVE SPECIES AND SEABIRDS</a:t>
            </a:r>
            <a:endParaRPr lang="en-US" dirty="0">
              <a:solidFill>
                <a:schemeClr val="accent5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371380" y="1743075"/>
            <a:ext cx="1727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31859C"/>
                </a:solidFill>
                <a:latin typeface="Calibri" pitchFamily="-84" charset="0"/>
              </a:rPr>
              <a:t>Lesson</a:t>
            </a:r>
            <a:r>
              <a:rPr lang="en-US" sz="3200" dirty="0" smtClean="0">
                <a:solidFill>
                  <a:srgbClr val="31859C"/>
                </a:solidFill>
                <a:latin typeface="Calibri" pitchFamily="-84" charset="0"/>
              </a:rPr>
              <a:t>:4</a:t>
            </a:r>
            <a:endParaRPr lang="en-US" sz="3200" dirty="0">
              <a:solidFill>
                <a:srgbClr val="31859C"/>
              </a:solidFill>
              <a:latin typeface="Calibri" pitchFamily="-8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4381992" y="4174076"/>
            <a:ext cx="4278941" cy="2160571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/>
          <a:stretch/>
        </p:blipFill>
        <p:spPr bwMode="auto">
          <a:xfrm>
            <a:off x="4697709" y="1165866"/>
            <a:ext cx="3611532" cy="3035808"/>
          </a:xfrm>
          <a:prstGeom prst="roundRect">
            <a:avLst/>
          </a:prstGeom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7812088" y="6421438"/>
            <a:ext cx="1133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/>
              <a:t>©Ram Papish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/>
          <a:stretch/>
        </p:blipFill>
        <p:spPr bwMode="auto">
          <a:xfrm>
            <a:off x="2557292" y="2035840"/>
            <a:ext cx="2413955" cy="3063240"/>
          </a:xfrm>
          <a:prstGeom prst="roundRect">
            <a:avLst/>
          </a:prstGeom>
          <a:effectLst/>
        </p:spPr>
      </p:pic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595313" y="6300788"/>
            <a:ext cx="185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457200" y="348071"/>
            <a:ext cx="8229600" cy="833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err="1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Biosecurity</a:t>
            </a:r>
            <a:r>
              <a:rPr lang="en-US" sz="4400" b="0" i="0" u="none" strike="noStrike" cap="none" baseline="0" dirty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: Example 2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idx="1"/>
          </p:nvPr>
        </p:nvSpPr>
        <p:spPr>
          <a:xfrm>
            <a:off x="457201" y="1193723"/>
            <a:ext cx="8229598" cy="20167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Pribilof Islands, Alaska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to large populations of breeding seabirds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unique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non-bird species.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80% of the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population of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-legged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Kittiwakes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nest there.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9</a:t>
            </a:fld>
            <a:endParaRPr lang="en-US" sz="1200" dirty="0"/>
          </a:p>
        </p:txBody>
      </p:sp>
      <p:sp>
        <p:nvSpPr>
          <p:cNvPr id="213" name="Shape 213"/>
          <p:cNvSpPr txBox="1"/>
          <p:nvPr/>
        </p:nvSpPr>
        <p:spPr>
          <a:xfrm>
            <a:off x="457200" y="6356350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Lesson 4: Stewardship and biosecurity</a:t>
            </a:r>
          </a:p>
        </p:txBody>
      </p:sp>
      <p:pic>
        <p:nvPicPr>
          <p:cNvPr id="216" name="Shape 21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9800" y="2979905"/>
            <a:ext cx="2289599" cy="32581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457200" y="1196975"/>
            <a:ext cx="8229600" cy="0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6" name="Picture 5" descr="aleutian-and-pribilof-islands-reference-map_14d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979905"/>
            <a:ext cx="5238750" cy="32480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31512" y="5950931"/>
            <a:ext cx="1264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©GRID-</a:t>
            </a:r>
            <a:r>
              <a:rPr lang="en-US" sz="1200" dirty="0" err="1" smtClean="0"/>
              <a:t>Arendal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228"/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3" r="19980" b="21094"/>
          <a:stretch/>
        </p:blipFill>
        <p:spPr>
          <a:xfrm rot="16200000">
            <a:off x="5059051" y="1286656"/>
            <a:ext cx="3551942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457200" y="428279"/>
            <a:ext cx="8229600" cy="833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err="1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Biosecurity</a:t>
            </a:r>
            <a:r>
              <a:rPr lang="en-US" sz="4400" b="0" i="0" u="none" strike="noStrike" cap="none" baseline="0" dirty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: Example 2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idx="1"/>
          </p:nvPr>
        </p:nvSpPr>
        <p:spPr>
          <a:xfrm>
            <a:off x="347662" y="1188461"/>
            <a:ext cx="4114800" cy="47741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Pribilof Islands, Alaska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Rats are biggest threat due to ship traffic.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rodent invasion prevention program was initiated in 1993. Islands remain rat free.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has made it harder for rats to find food and shelter.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10</a:t>
            </a:fld>
            <a:endParaRPr lang="en-US" sz="1200" dirty="0"/>
          </a:p>
        </p:txBody>
      </p:sp>
      <p:sp>
        <p:nvSpPr>
          <p:cNvPr id="225" name="Shape 225"/>
          <p:cNvSpPr txBox="1"/>
          <p:nvPr/>
        </p:nvSpPr>
        <p:spPr>
          <a:xfrm>
            <a:off x="457200" y="6356350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Lesson 4: Stewardship and biosecurity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457200" y="1196975"/>
            <a:ext cx="8229600" cy="0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229" name="Shape 229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6235" y="4601577"/>
            <a:ext cx="2377369" cy="15087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759925" y="4812250"/>
            <a:ext cx="2133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St. Paul Island Rat trap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uadalupe_Island_Mexico_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73" y="1261715"/>
            <a:ext cx="3615594" cy="3557016"/>
          </a:xfrm>
          <a:prstGeom prst="rect">
            <a:avLst/>
          </a:prstGeom>
        </p:spPr>
      </p:pic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457200" y="428279"/>
            <a:ext cx="8229600" cy="833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Biosecurity: Example </a:t>
            </a:r>
            <a:r>
              <a:rPr lang="en-US" sz="4400" b="0" i="0" u="none" strike="noStrike" cap="none" baseline="0" dirty="0" smtClean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lang="en-US" sz="4400" b="0" i="0" u="none" strike="noStrike" cap="none" baseline="0" dirty="0">
              <a:solidFill>
                <a:srgbClr val="4BAC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idx="1"/>
          </p:nvPr>
        </p:nvSpPr>
        <p:spPr>
          <a:xfrm>
            <a:off x="347661" y="1188461"/>
            <a:ext cx="4418777" cy="47741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Guadalupe</a:t>
            </a:r>
            <a:r>
              <a:rPr lang="en-US" sz="28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Island, Mexico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Goats introduced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sailors over 100 years ago ate all of the local plants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Goat population grew to over 10,000 animals.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Goats were removed from the island by 2007.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Within a year native plants started growing again.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11</a:t>
            </a:fld>
            <a:endParaRPr lang="en-US" sz="1200" dirty="0"/>
          </a:p>
        </p:txBody>
      </p:sp>
      <p:sp>
        <p:nvSpPr>
          <p:cNvPr id="225" name="Shape 225"/>
          <p:cNvSpPr txBox="1"/>
          <p:nvPr/>
        </p:nvSpPr>
        <p:spPr>
          <a:xfrm>
            <a:off x="457200" y="6356350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Lesson 4: Stewardship and biosecurity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457200" y="1196975"/>
            <a:ext cx="8229600" cy="0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grpSp>
        <p:nvGrpSpPr>
          <p:cNvPr id="6" name="Group 5"/>
          <p:cNvGrpSpPr/>
          <p:nvPr/>
        </p:nvGrpSpPr>
        <p:grpSpPr>
          <a:xfrm>
            <a:off x="5029201" y="3751132"/>
            <a:ext cx="3813047" cy="2565770"/>
            <a:chOff x="5029201" y="2791212"/>
            <a:chExt cx="3813047" cy="25657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t="9402"/>
            <a:stretch/>
          </p:blipFill>
          <p:spPr>
            <a:xfrm>
              <a:off x="5029201" y="2791212"/>
              <a:ext cx="3813047" cy="229255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851019" y="5049205"/>
              <a:ext cx="2270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Goats                 No Goats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2990162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les_of_Scilly_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61" y="3465467"/>
            <a:ext cx="4104539" cy="2743200"/>
          </a:xfrm>
          <a:prstGeom prst="rect">
            <a:avLst/>
          </a:prstGeom>
        </p:spPr>
      </p:pic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457200" y="428279"/>
            <a:ext cx="8229600" cy="833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Biosecurity: Example </a:t>
            </a:r>
            <a:r>
              <a:rPr lang="en-US" sz="4400" b="0" i="0" u="none" strike="noStrike" cap="none" baseline="0" dirty="0" smtClean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lang="en-US" sz="4400" b="0" i="0" u="none" strike="noStrike" cap="none" baseline="0" dirty="0">
              <a:solidFill>
                <a:srgbClr val="4BAC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idx="1"/>
          </p:nvPr>
        </p:nvSpPr>
        <p:spPr>
          <a:xfrm>
            <a:off x="347661" y="1188461"/>
            <a:ext cx="4663000" cy="47741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Isles of </a:t>
            </a:r>
            <a:r>
              <a:rPr lang="en-US" sz="28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Scilly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Great Britain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 the biggest threat.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rodent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eradication program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initiated in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2013.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largest community-supported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island restoration project in the world.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Biosecurity plan includes educating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members and schools on importance of prevention.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12</a:t>
            </a:fld>
            <a:endParaRPr lang="en-US" sz="1200" dirty="0"/>
          </a:p>
        </p:txBody>
      </p:sp>
      <p:sp>
        <p:nvSpPr>
          <p:cNvPr id="225" name="Shape 225"/>
          <p:cNvSpPr txBox="1"/>
          <p:nvPr/>
        </p:nvSpPr>
        <p:spPr>
          <a:xfrm>
            <a:off x="457200" y="6356350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Lesson 4: Stewardship and biosecurity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457200" y="1196975"/>
            <a:ext cx="8229600" cy="0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7702"/>
          <a:stretch/>
        </p:blipFill>
        <p:spPr>
          <a:xfrm>
            <a:off x="5276453" y="1261715"/>
            <a:ext cx="3657600" cy="148646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03696" y="2784981"/>
            <a:ext cx="3125300" cy="1614423"/>
            <a:chOff x="5765846" y="1604824"/>
            <a:chExt cx="3125300" cy="16144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1990" y="1604824"/>
              <a:ext cx="2882907" cy="161442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765846" y="2901306"/>
              <a:ext cx="3125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Manx Shearwater (</a:t>
              </a:r>
              <a:r>
                <a:rPr lang="en-US" i="1" dirty="0" err="1"/>
                <a:t>Puffinus</a:t>
              </a:r>
              <a:r>
                <a:rPr lang="en-US" i="1" dirty="0"/>
                <a:t> </a:t>
              </a:r>
              <a:r>
                <a:rPr lang="en-US" i="1" dirty="0" err="1"/>
                <a:t>puffinus</a:t>
              </a:r>
              <a:r>
                <a:rPr lang="en-US" dirty="0"/>
                <a:t>)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276453" y="1261715"/>
            <a:ext cx="1022442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Rat trap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98171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271145" y="455016"/>
            <a:ext cx="8415655" cy="7315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Southeast Pacific: Juan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Fernández</a:t>
            </a:r>
            <a:endParaRPr lang="en-US" sz="4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 txBox="1">
            <a:spLocks noGrp="1"/>
          </p:cNvSpPr>
          <p:nvPr>
            <p:ph idx="1"/>
          </p:nvPr>
        </p:nvSpPr>
        <p:spPr>
          <a:xfrm>
            <a:off x="457200" y="1186609"/>
            <a:ext cx="8229600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Juan </a:t>
            </a:r>
            <a:r>
              <a:rPr lang="en-US" sz="28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Fernández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Islands, Chile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13</a:t>
            </a:fld>
            <a:endParaRPr lang="en-US" sz="1200" dirty="0"/>
          </a:p>
        </p:txBody>
      </p:sp>
      <p:sp>
        <p:nvSpPr>
          <p:cNvPr id="238" name="Shape 238"/>
          <p:cNvSpPr txBox="1"/>
          <p:nvPr/>
        </p:nvSpPr>
        <p:spPr>
          <a:xfrm>
            <a:off x="457200" y="6356350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Lesson 4: Stewardship and biosecurity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457200" y="1196975"/>
            <a:ext cx="8229600" cy="0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" name="Shape 242"/>
          <p:cNvSpPr txBox="1"/>
          <p:nvPr/>
        </p:nvSpPr>
        <p:spPr>
          <a:xfrm>
            <a:off x="809031" y="1647707"/>
            <a:ext cx="5102595" cy="45839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1" indent="-2834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of the most ecologically vulnerable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ecosystems in the world</a:t>
            </a:r>
            <a:endParaRPr lang="en-US" sz="24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432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Volcanic archipelago and national park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4320" lvl="1" indent="-285750">
              <a:spcBef>
                <a:spcPts val="480"/>
              </a:spcBef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bird species live there, six of which are globally threatened</a:t>
            </a:r>
          </a:p>
          <a:p>
            <a:pPr marL="274320" lvl="1" indent="-285750">
              <a:spcBef>
                <a:spcPts val="480"/>
              </a:spcBef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Biosecurity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 includes community and government partners</a:t>
            </a:r>
          </a:p>
          <a:p>
            <a:pPr marL="274320" lvl="1" indent="-285750">
              <a:spcBef>
                <a:spcPts val="480"/>
              </a:spcBef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of full eradication by 2020</a:t>
            </a:r>
          </a:p>
          <a:p>
            <a:pPr marL="27432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endParaRPr lang="en-US" sz="24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626" y="1326171"/>
            <a:ext cx="3069551" cy="4179814"/>
          </a:xfrm>
          <a:prstGeom prst="rect">
            <a:avLst/>
          </a:prstGeom>
        </p:spPr>
      </p:pic>
      <p:pic>
        <p:nvPicPr>
          <p:cNvPr id="3" name="Picture 2" descr="Juan_Fernández_to_continental_Chile2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" t="22798" r="5326" b="33065"/>
          <a:stretch/>
        </p:blipFill>
        <p:spPr>
          <a:xfrm>
            <a:off x="2540101" y="5262990"/>
            <a:ext cx="3209119" cy="968622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749220" y="4537363"/>
            <a:ext cx="496871" cy="265545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503553" y="4802908"/>
            <a:ext cx="245667" cy="46008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85687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457200" y="481751"/>
            <a:ext cx="8229600" cy="7651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Biosecurity: Example </a:t>
            </a:r>
            <a:r>
              <a:rPr lang="en-US" sz="4400" b="0" i="0" u="none" strike="noStrike" cap="none" baseline="0" dirty="0" smtClean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lang="en-US" sz="4400" b="0" i="0" u="none" strike="noStrike" cap="none" baseline="0" dirty="0">
              <a:solidFill>
                <a:srgbClr val="4BAC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Shape 250"/>
          <p:cNvSpPr txBox="1">
            <a:spLocks noGrp="1"/>
          </p:cNvSpPr>
          <p:nvPr>
            <p:ph idx="1"/>
          </p:nvPr>
        </p:nvSpPr>
        <p:spPr>
          <a:xfrm>
            <a:off x="361950" y="1143000"/>
            <a:ext cx="4592637" cy="5492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Galapagos Islands, Ecuador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14</a:t>
            </a:fld>
            <a:endParaRPr lang="en-US" sz="1200" dirty="0"/>
          </a:p>
        </p:txBody>
      </p:sp>
      <p:sp>
        <p:nvSpPr>
          <p:cNvPr id="251" name="Shape 251"/>
          <p:cNvSpPr txBox="1"/>
          <p:nvPr/>
        </p:nvSpPr>
        <p:spPr>
          <a:xfrm>
            <a:off x="457200" y="6356350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Lesson 4: Stewardship and biosecurity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131761" y="1697036"/>
            <a:ext cx="4592637" cy="44528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visitors increase the threat for the introduction of invasive species.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Biosecurity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plan includes three components: inspection and quarantine, control and eradication, and outreach to awareness.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participate in projects to monitor invasive species.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457200" y="1196975"/>
            <a:ext cx="8229600" cy="0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grpSp>
        <p:nvGrpSpPr>
          <p:cNvPr id="5" name="Group 4"/>
          <p:cNvGrpSpPr/>
          <p:nvPr/>
        </p:nvGrpSpPr>
        <p:grpSpPr>
          <a:xfrm>
            <a:off x="4695871" y="3544379"/>
            <a:ext cx="4119265" cy="2708595"/>
            <a:chOff x="4700336" y="2743898"/>
            <a:chExt cx="4119265" cy="2708595"/>
          </a:xfrm>
        </p:grpSpPr>
        <p:pic>
          <p:nvPicPr>
            <p:cNvPr id="254" name="Shape 254"/>
            <p:cNvPicPr preferRelativeResize="0"/>
            <p:nvPr/>
          </p:nvPicPr>
          <p:blipFill rotWithShape="1">
            <a:blip r:embed="rId3">
              <a:alphaModFix/>
            </a:blip>
            <a:srcRect l="10534" t="25239"/>
            <a:stretch/>
          </p:blipFill>
          <p:spPr>
            <a:xfrm>
              <a:off x="4700336" y="2743898"/>
              <a:ext cx="4114800" cy="25789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4704801" y="4929273"/>
              <a:ext cx="4114800" cy="523220"/>
            </a:xfrm>
            <a:prstGeom prst="rect">
              <a:avLst/>
            </a:prstGeom>
            <a:solidFill>
              <a:srgbClr val="EEECE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Blue-footed booby (</a:t>
              </a:r>
              <a:r>
                <a:rPr lang="en-US" i="1" dirty="0" smtClean="0"/>
                <a:t>Sula </a:t>
              </a:r>
              <a:r>
                <a:rPr lang="en-US" i="1" dirty="0" err="1" smtClean="0"/>
                <a:t>nebouxii</a:t>
              </a:r>
              <a:r>
                <a:rPr lang="en-US" dirty="0" smtClean="0"/>
                <a:t>), Galápagos Islands, Ecuador</a:t>
              </a:r>
              <a:endParaRPr lang="en-US" dirty="0"/>
            </a:p>
          </p:txBody>
        </p:sp>
      </p:grpSp>
      <p:pic>
        <p:nvPicPr>
          <p:cNvPr id="4" name="Picture 3" descr="Galapagos_Islands_Map_Encycl_Bri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272" y="1246928"/>
            <a:ext cx="3104061" cy="242252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457200" y="429418"/>
            <a:ext cx="8229600" cy="7508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Summary</a:t>
            </a:r>
          </a:p>
        </p:txBody>
      </p:sp>
      <p:sp>
        <p:nvSpPr>
          <p:cNvPr id="263" name="Shape 263"/>
          <p:cNvSpPr txBox="1">
            <a:spLocks noGrp="1"/>
          </p:cNvSpPr>
          <p:nvPr>
            <p:ph idx="1"/>
          </p:nvPr>
        </p:nvSpPr>
        <p:spPr>
          <a:xfrm>
            <a:off x="457200" y="1269400"/>
            <a:ext cx="8229600" cy="50223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Environmental stewardship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2800" b="1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sustainable living, caring for the environment, threat awareness.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Biosecurity 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plans: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communities can address the threat of invasive species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through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prevention,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detection  and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response.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Biosecurity 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plans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28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proven </a:t>
            </a:r>
            <a:r>
              <a:rPr lang="en-US" sz="28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effective at fighting </a:t>
            </a:r>
            <a:r>
              <a:rPr lang="en-US" sz="28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invasive </a:t>
            </a:r>
            <a:r>
              <a:rPr lang="en-US" sz="28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species threats, </a:t>
            </a:r>
            <a:r>
              <a:rPr lang="en-US" sz="28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especially </a:t>
            </a:r>
            <a:r>
              <a:rPr lang="en-US" sz="28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islands.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15</a:t>
            </a:fld>
            <a:endParaRPr lang="en-US" sz="1200" dirty="0"/>
          </a:p>
        </p:txBody>
      </p:sp>
      <p:sp>
        <p:nvSpPr>
          <p:cNvPr id="264" name="Shape 264"/>
          <p:cNvSpPr txBox="1"/>
          <p:nvPr/>
        </p:nvSpPr>
        <p:spPr>
          <a:xfrm>
            <a:off x="457200" y="6356350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Lesson 4: Stewardship and biosecurity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457200" y="1196975"/>
            <a:ext cx="8229600" cy="0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" name="TextBox 3"/>
          <p:cNvSpPr txBox="1"/>
          <p:nvPr/>
        </p:nvSpPr>
        <p:spPr>
          <a:xfrm>
            <a:off x="4882449" y="6013552"/>
            <a:ext cx="4246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St. Paul Island Students learn about rat prevention.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882449" y="2660356"/>
            <a:ext cx="3981546" cy="3353196"/>
            <a:chOff x="4882449" y="2660356"/>
            <a:chExt cx="3981546" cy="3353196"/>
          </a:xfrm>
        </p:grpSpPr>
        <p:pic>
          <p:nvPicPr>
            <p:cNvPr id="3" name="Picture 2" descr="Rat_Mask_Pam-4270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07" t="26826" r="47250" b="18022"/>
            <a:stretch/>
          </p:blipFill>
          <p:spPr>
            <a:xfrm>
              <a:off x="4882449" y="2660356"/>
              <a:ext cx="3981546" cy="33531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343308" y="5782720"/>
              <a:ext cx="1520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rgbClr val="FFFFFF"/>
                  </a:solidFill>
                </a:rPr>
                <a:t>©Pam Goddard, Thalassa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475157"/>
            <a:ext cx="8229600" cy="7318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Resources &amp; References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sz="half" idx="1"/>
          </p:nvPr>
        </p:nvSpPr>
        <p:spPr>
          <a:xfrm>
            <a:off x="457200" y="1249945"/>
            <a:ext cx="8229600" cy="4859424"/>
          </a:xfrm>
        </p:spPr>
        <p:txBody>
          <a:bodyPr/>
          <a:lstStyle/>
          <a:p>
            <a:pPr indent="-342900"/>
            <a:r>
              <a:rPr lang="en-US" sz="2800" dirty="0" smtClean="0"/>
              <a:t>Alaska Sea Grant</a:t>
            </a:r>
          </a:p>
          <a:p>
            <a:pPr marL="400050" lvl="1" indent="0">
              <a:buNone/>
            </a:pPr>
            <a:r>
              <a:rPr lang="en-US" sz="2400" dirty="0" smtClean="0">
                <a:hlinkClick r:id="rId3"/>
              </a:rPr>
              <a:t>https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seagrant.uaf.edu/map/conservation/rats/rattalkharbormaster-web.pdf</a:t>
            </a:r>
            <a:endParaRPr lang="en-US" sz="2400" dirty="0"/>
          </a:p>
          <a:p>
            <a:pPr indent="-342900"/>
            <a:r>
              <a:rPr lang="en-US" sz="2800" dirty="0" smtClean="0"/>
              <a:t>Galapagos Conservancy</a:t>
            </a:r>
          </a:p>
          <a:p>
            <a:pPr marL="400050" lvl="1" indent="0">
              <a:buNone/>
            </a:pPr>
            <a:r>
              <a:rPr lang="en-US" sz="2400" dirty="0">
                <a:hlinkClick r:id="rId4"/>
              </a:rPr>
              <a:t>http://www.galapagos.org/conservation/biosecurity</a:t>
            </a:r>
            <a:r>
              <a:rPr lang="en-US" sz="2400" dirty="0" smtClean="0">
                <a:hlinkClick r:id="rId4"/>
              </a:rPr>
              <a:t>/</a:t>
            </a:r>
            <a:endParaRPr lang="en-US" sz="2400" dirty="0"/>
          </a:p>
          <a:p>
            <a:pPr indent="-342900"/>
            <a:r>
              <a:rPr lang="en-US" sz="2800" dirty="0" smtClean="0"/>
              <a:t>Island Conservation</a:t>
            </a:r>
          </a:p>
          <a:p>
            <a:pPr marL="400050" lvl="1" indent="0">
              <a:buNone/>
            </a:pPr>
            <a:r>
              <a:rPr lang="en-US" sz="2400" dirty="0">
                <a:hlinkClick r:id="rId5"/>
              </a:rPr>
              <a:t>http://www.islandconservation.org</a:t>
            </a:r>
            <a:r>
              <a:rPr lang="en-US" sz="2400" dirty="0" smtClean="0">
                <a:hlinkClick r:id="rId5"/>
              </a:rPr>
              <a:t>/</a:t>
            </a:r>
            <a:endParaRPr lang="en-US" sz="2400" dirty="0" smtClean="0"/>
          </a:p>
          <a:p>
            <a:pPr indent="-342900"/>
            <a:r>
              <a:rPr lang="en-US" sz="2800" dirty="0" smtClean="0"/>
              <a:t>Ecosystem Conservation Office, Pribilof Islands Aleut Community of St. Paul Island</a:t>
            </a:r>
            <a:endParaRPr lang="en-US" sz="2400" dirty="0"/>
          </a:p>
          <a:p>
            <a:pPr marL="400050" lvl="1" indent="0">
              <a:buNone/>
            </a:pPr>
            <a:r>
              <a:rPr lang="en-US" sz="2000" dirty="0" smtClean="0">
                <a:hlinkClick r:id="rId6"/>
              </a:rPr>
              <a:t>https</a:t>
            </a:r>
            <a:r>
              <a:rPr lang="en-US" sz="2000" dirty="0">
                <a:hlinkClick r:id="rId6"/>
              </a:rPr>
              <a:t>://www.facebook.com/St.PaulIsland</a:t>
            </a:r>
            <a:endParaRPr lang="en-US" sz="2000" dirty="0"/>
          </a:p>
          <a:p>
            <a:pPr indent="-342900"/>
            <a:endParaRPr lang="en-US" sz="2400" dirty="0" smtClean="0"/>
          </a:p>
          <a:p>
            <a:pPr indent="-342900"/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16</a:t>
            </a:fld>
            <a:endParaRPr lang="en-US" sz="1200" dirty="0"/>
          </a:p>
        </p:txBody>
      </p:sp>
      <p:sp>
        <p:nvSpPr>
          <p:cNvPr id="278" name="Shape 278"/>
          <p:cNvSpPr txBox="1"/>
          <p:nvPr/>
        </p:nvSpPr>
        <p:spPr>
          <a:xfrm>
            <a:off x="457200" y="6356350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Lesson 4: Stewardship and biosecurity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457200" y="1196975"/>
            <a:ext cx="8229600" cy="0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475157"/>
            <a:ext cx="8229600" cy="7318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Resources &amp; References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sz="half" idx="1"/>
          </p:nvPr>
        </p:nvSpPr>
        <p:spPr>
          <a:xfrm>
            <a:off x="457200" y="1249945"/>
            <a:ext cx="8229600" cy="4859424"/>
          </a:xfrm>
        </p:spPr>
        <p:txBody>
          <a:bodyPr/>
          <a:lstStyle/>
          <a:p>
            <a:pPr indent="-342900"/>
            <a:r>
              <a:rPr lang="en-US" dirty="0" err="1" smtClean="0"/>
              <a:t>PelGar</a:t>
            </a:r>
            <a:r>
              <a:rPr lang="en-US" dirty="0" smtClean="0"/>
              <a:t> International, Isles of </a:t>
            </a:r>
            <a:r>
              <a:rPr lang="en-US" dirty="0" err="1" smtClean="0"/>
              <a:t>Scilly</a:t>
            </a:r>
            <a:endParaRPr lang="en-US" sz="2800" dirty="0" smtClean="0"/>
          </a:p>
          <a:p>
            <a:pPr marL="400050" lvl="1" indent="0">
              <a:buNone/>
            </a:pPr>
            <a:r>
              <a:rPr lang="en-US" dirty="0">
                <a:hlinkClick r:id="rId3"/>
              </a:rPr>
              <a:t>https://www.pelgar.co.uk/news/rats-</a:t>
            </a:r>
            <a:r>
              <a:rPr lang="en-US" dirty="0" smtClean="0">
                <a:hlinkClick r:id="rId3"/>
              </a:rPr>
              <a:t>ahoy</a:t>
            </a:r>
            <a:endParaRPr lang="en-US" sz="2400" dirty="0" smtClean="0"/>
          </a:p>
          <a:p>
            <a:pPr indent="-342900"/>
            <a:r>
              <a:rPr lang="en-US" sz="2800" dirty="0" smtClean="0"/>
              <a:t>BBC, Isles of </a:t>
            </a:r>
            <a:r>
              <a:rPr lang="en-US" sz="2800" dirty="0" err="1" smtClean="0"/>
              <a:t>Scilly</a:t>
            </a:r>
            <a:r>
              <a:rPr lang="en-US" sz="2800" dirty="0" smtClean="0"/>
              <a:t> rat eradication</a:t>
            </a:r>
          </a:p>
          <a:p>
            <a:pPr marL="400050" lvl="1" indent="0">
              <a:buNone/>
            </a:pPr>
            <a:r>
              <a:rPr lang="en-US" dirty="0">
                <a:hlinkClick r:id="rId4"/>
              </a:rPr>
              <a:t>http://www.bbc.com/news/uk-england-cornwall-</a:t>
            </a:r>
            <a:r>
              <a:rPr lang="en-US" dirty="0" smtClean="0">
                <a:hlinkClick r:id="rId4"/>
              </a:rPr>
              <a:t>24583514</a:t>
            </a:r>
            <a:endParaRPr lang="en-US" sz="2400" dirty="0" smtClean="0"/>
          </a:p>
          <a:p>
            <a:pPr indent="-342900"/>
            <a:r>
              <a:rPr lang="en-US" dirty="0" smtClean="0"/>
              <a:t>Global Invasive Species Database, goats</a:t>
            </a:r>
            <a:endParaRPr lang="en-US" sz="2800" dirty="0" smtClean="0"/>
          </a:p>
          <a:p>
            <a:pPr marL="400050" lvl="1" indent="0">
              <a:buNone/>
            </a:pPr>
            <a:r>
              <a:rPr lang="en-US" dirty="0">
                <a:hlinkClick r:id="rId5"/>
              </a:rPr>
              <a:t>http://www.issg.org/database/species/ecology.asp?si=40&amp;fr=1&amp;sts=sss&amp;lang=</a:t>
            </a:r>
            <a:r>
              <a:rPr lang="en-US" dirty="0" smtClean="0">
                <a:hlinkClick r:id="rId5"/>
              </a:rPr>
              <a:t>EN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indent="-342900"/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17</a:t>
            </a:fld>
            <a:endParaRPr lang="en-US" sz="1200" dirty="0"/>
          </a:p>
        </p:txBody>
      </p:sp>
      <p:sp>
        <p:nvSpPr>
          <p:cNvPr id="278" name="Shape 278"/>
          <p:cNvSpPr txBox="1"/>
          <p:nvPr/>
        </p:nvSpPr>
        <p:spPr>
          <a:xfrm>
            <a:off x="457200" y="6356350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Lesson 4: Stewardship and biosecurity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457200" y="1196975"/>
            <a:ext cx="8229600" cy="0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23600110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446496"/>
            <a:ext cx="8229600" cy="7889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Key Concepts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sz="half" idx="1"/>
          </p:nvPr>
        </p:nvSpPr>
        <p:spPr>
          <a:xfrm>
            <a:off x="457200" y="1296987"/>
            <a:ext cx="8229600" cy="46466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Environmental 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stewardship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Protecting the environment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about threats to a healthy ecosystem, e.g. invasive species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achieve biosecurity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Formulating an invasive species prevention plan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Implementing the plan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Detecting invasive species so action can be taken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 of biosecurity plans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1</a:t>
            </a:fld>
            <a:endParaRPr lang="en-US" sz="1200" dirty="0"/>
          </a:p>
        </p:txBody>
      </p:sp>
      <p:sp>
        <p:nvSpPr>
          <p:cNvPr id="102" name="Shape 102"/>
          <p:cNvSpPr txBox="1"/>
          <p:nvPr/>
        </p:nvSpPr>
        <p:spPr>
          <a:xfrm>
            <a:off x="457200" y="6356350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Lesson 4: Stewardship and biosecurity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457200" y="1196975"/>
            <a:ext cx="8229600" cy="0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457200" y="433378"/>
            <a:ext cx="8229600" cy="74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Environmental </a:t>
            </a:r>
            <a:r>
              <a:rPr lang="en-US" sz="4400" b="0" i="0" u="none" strike="noStrike" cap="none" baseline="0" dirty="0" smtClean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Stewardship</a:t>
            </a:r>
            <a:endParaRPr lang="en-US" sz="4400" b="0" i="0" u="none" strike="noStrike" cap="none" baseline="0" dirty="0">
              <a:solidFill>
                <a:srgbClr val="4BAC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sz="half" idx="1"/>
          </p:nvPr>
        </p:nvSpPr>
        <p:spPr>
          <a:xfrm>
            <a:off x="347662" y="1109154"/>
            <a:ext cx="8339138" cy="2581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environmental stewardship?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Historically: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People caring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the region in which they lived by sustainably harvesting food and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Current: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Sustainable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living,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protecting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environment,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learning about potential threats to native ecosystems such as invasive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species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2</a:t>
            </a:fld>
            <a:endParaRPr lang="en-US" sz="1200" dirty="0"/>
          </a:p>
        </p:txBody>
      </p:sp>
      <p:sp>
        <p:nvSpPr>
          <p:cNvPr id="113" name="Shape 113"/>
          <p:cNvSpPr txBox="1"/>
          <p:nvPr/>
        </p:nvSpPr>
        <p:spPr>
          <a:xfrm>
            <a:off x="457200" y="6356350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Lesson 4: Stewardship and biosecurity</a:t>
            </a:r>
          </a:p>
        </p:txBody>
      </p:sp>
      <p:pic>
        <p:nvPicPr>
          <p:cNvPr id="8" name="Picture 3" descr="E:\SaveOurBird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9"/>
          <a:stretch/>
        </p:blipFill>
        <p:spPr bwMode="auto">
          <a:xfrm>
            <a:off x="2708222" y="3636955"/>
            <a:ext cx="4459340" cy="26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457200" y="1196975"/>
            <a:ext cx="8229600" cy="0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" name="TextBox 2"/>
          <p:cNvSpPr txBox="1"/>
          <p:nvPr/>
        </p:nvSpPr>
        <p:spPr>
          <a:xfrm>
            <a:off x="2708222" y="6040623"/>
            <a:ext cx="3768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St. Paul Island Students educating the public about rats.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57200" y="446746"/>
            <a:ext cx="8229600" cy="74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Environmental </a:t>
            </a:r>
            <a:r>
              <a:rPr lang="en-US" sz="4400" b="0" i="0" u="none" strike="noStrike" cap="none" baseline="0" dirty="0" smtClean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Stewardship</a:t>
            </a:r>
            <a:endParaRPr lang="en-US" sz="4400" b="0" i="0" u="none" strike="noStrike" cap="none" baseline="0" dirty="0">
              <a:solidFill>
                <a:srgbClr val="4BAC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sz="half" idx="1"/>
          </p:nvPr>
        </p:nvSpPr>
        <p:spPr>
          <a:xfrm>
            <a:off x="347662" y="1206522"/>
            <a:ext cx="8339138" cy="4878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Protecting against invasive species requires campaigns that include entire communities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Governmental agencies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public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Tourists</a:t>
            </a:r>
          </a:p>
          <a:p>
            <a:pPr marL="342900" marR="0" lvl="0" indent="-14732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</a:pPr>
            <a:endParaRPr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4732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</a:pPr>
            <a:endParaRPr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3</a:t>
            </a:fld>
            <a:endParaRPr lang="en-US" sz="1200" dirty="0"/>
          </a:p>
        </p:txBody>
      </p:sp>
      <p:sp>
        <p:nvSpPr>
          <p:cNvPr id="125" name="Shape 125"/>
          <p:cNvSpPr txBox="1"/>
          <p:nvPr/>
        </p:nvSpPr>
        <p:spPr>
          <a:xfrm>
            <a:off x="457200" y="6339189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Lesson 4: Stewardship and biosecurity</a:t>
            </a:r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3249" y="3054261"/>
            <a:ext cx="5051424" cy="2922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457200" y="1196975"/>
            <a:ext cx="8229600" cy="0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457200" y="486600"/>
            <a:ext cx="8229600" cy="7207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Biosecurity</a:t>
            </a:r>
            <a:endParaRPr lang="en-US" sz="4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sz="half" idx="1"/>
          </p:nvPr>
        </p:nvSpPr>
        <p:spPr>
          <a:xfrm>
            <a:off x="457200" y="1155362"/>
            <a:ext cx="8229600" cy="4756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Biosecurity: </a:t>
            </a:r>
            <a:r>
              <a:rPr lang="en-US" sz="28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actions designed </a:t>
            </a:r>
            <a:r>
              <a:rPr lang="en-US" sz="28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                                     </a:t>
            </a:r>
            <a:r>
              <a:rPr lang="en-US" sz="28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deal with invasive species within </a:t>
            </a:r>
            <a:r>
              <a:rPr lang="en-US" sz="28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a </a:t>
            </a:r>
            <a:r>
              <a:rPr lang="en-US" sz="28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particular </a:t>
            </a:r>
            <a:r>
              <a:rPr lang="en-US" sz="28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area</a:t>
            </a:r>
            <a:endParaRPr lang="en-US" sz="280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1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00000"/>
              </a:buClr>
              <a:buSzPct val="110000"/>
              <a:buFont typeface="Arial"/>
              <a:buChar char="•"/>
            </a:pPr>
            <a:r>
              <a:rPr lang="en-US" sz="2800" b="1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Biosecurity Plan:</a:t>
            </a:r>
            <a:r>
              <a:rPr lang="en-US" sz="2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                                       guidance </a:t>
            </a:r>
            <a:r>
              <a:rPr lang="en-US" sz="28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the public and </a:t>
            </a:r>
            <a:r>
              <a:rPr lang="en-US" sz="28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                             </a:t>
            </a:r>
            <a:r>
              <a:rPr lang="en-US" sz="28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managers </a:t>
            </a:r>
            <a:endParaRPr lang="en-US" sz="280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1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00000"/>
              </a:buClr>
              <a:buSzPct val="110000"/>
              <a:buFont typeface="Arial"/>
              <a:buChar char="•"/>
            </a:pPr>
            <a:r>
              <a:rPr lang="en-U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components</a:t>
            </a:r>
            <a:endParaRPr lang="en-US" sz="28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2" indent="-342900">
              <a:spcBef>
                <a:spcPts val="480"/>
              </a:spcBef>
              <a:buClr>
                <a:srgbClr val="9BBB59"/>
              </a:buClr>
              <a:buSzPct val="59999"/>
              <a:buFont typeface="Wingdings" panose="05000000000000000000" pitchFamily="2" charset="2"/>
              <a:buChar char="q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Prevention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2" indent="-342900">
              <a:spcBef>
                <a:spcPts val="480"/>
              </a:spcBef>
              <a:buClr>
                <a:srgbClr val="9BBB59"/>
              </a:buClr>
              <a:buSzPct val="59999"/>
              <a:buFont typeface="Wingdings" panose="05000000000000000000" pitchFamily="2" charset="2"/>
              <a:buChar char="q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Detection</a:t>
            </a:r>
          </a:p>
          <a:p>
            <a:pPr marL="742950" lvl="2" indent="-342900">
              <a:spcBef>
                <a:spcPts val="480"/>
              </a:spcBef>
              <a:buClr>
                <a:srgbClr val="9BBB59"/>
              </a:buClr>
              <a:buSzPct val="59999"/>
              <a:buFont typeface="Wingdings" panose="05000000000000000000" pitchFamily="2" charset="2"/>
              <a:buChar char="q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4</a:t>
            </a:fld>
            <a:endParaRPr lang="en-US" sz="1200" dirty="0"/>
          </a:p>
        </p:txBody>
      </p:sp>
      <p:sp>
        <p:nvSpPr>
          <p:cNvPr id="138" name="Shape 138"/>
          <p:cNvSpPr txBox="1"/>
          <p:nvPr/>
        </p:nvSpPr>
        <p:spPr>
          <a:xfrm>
            <a:off x="457200" y="6356350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Lesson 4: Stewardship and biosecurity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457200" y="1196975"/>
            <a:ext cx="8229600" cy="0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3" name="Picture 2" descr="No_Rats_Pam-379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7" t="12068" r="18116" b="10534"/>
          <a:stretch/>
        </p:blipFill>
        <p:spPr>
          <a:xfrm>
            <a:off x="5909388" y="1278669"/>
            <a:ext cx="2616468" cy="496969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457200" y="432207"/>
            <a:ext cx="8229600" cy="7905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Biosecurity - Prevention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sz="half" idx="1"/>
          </p:nvPr>
        </p:nvSpPr>
        <p:spPr>
          <a:xfrm>
            <a:off x="3452662" y="1123135"/>
            <a:ext cx="5391149" cy="2403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Prevention includes: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Education (signs,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ads, personal contact)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Rules for visitors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Surveillance (traps)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Government policies and legislation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5</a:t>
            </a:fld>
            <a:endParaRPr lang="en-US" sz="1200" dirty="0"/>
          </a:p>
        </p:txBody>
      </p:sp>
      <p:sp>
        <p:nvSpPr>
          <p:cNvPr id="151" name="Shape 151"/>
          <p:cNvSpPr txBox="1"/>
          <p:nvPr/>
        </p:nvSpPr>
        <p:spPr>
          <a:xfrm>
            <a:off x="457200" y="6356350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Lesson 4: Stewardship and biosecurity</a:t>
            </a:r>
          </a:p>
        </p:txBody>
      </p:sp>
      <p:pic>
        <p:nvPicPr>
          <p:cNvPr id="156" name="Shape 156"/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43"/>
          <a:stretch/>
        </p:blipFill>
        <p:spPr>
          <a:xfrm>
            <a:off x="5360182" y="3823310"/>
            <a:ext cx="2386035" cy="22128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457200" y="1196975"/>
            <a:ext cx="8229600" cy="0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" name="TextBox 2"/>
          <p:cNvSpPr txBox="1"/>
          <p:nvPr/>
        </p:nvSpPr>
        <p:spPr>
          <a:xfrm>
            <a:off x="5292242" y="6005906"/>
            <a:ext cx="2749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 traps, St. Paul Island harbor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49642" y="5822481"/>
            <a:ext cx="2587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St. Paul Island school invasive species prevention training.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0609"/>
            <a:ext cx="148919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at_Traps_Paul_Pam-370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9" b="12767"/>
          <a:stretch/>
        </p:blipFill>
        <p:spPr>
          <a:xfrm rot="16200000">
            <a:off x="1534280" y="3581562"/>
            <a:ext cx="2653037" cy="1828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180"/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4"/>
          <a:stretch/>
        </p:blipFill>
        <p:spPr>
          <a:xfrm>
            <a:off x="2873865" y="3967019"/>
            <a:ext cx="2479437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457200" y="472311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err="1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Biosecurity</a:t>
            </a:r>
            <a:r>
              <a:rPr lang="en-US" sz="4400" b="0" i="0" u="none" strike="noStrike" cap="none" baseline="0" dirty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: Detection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idx="1"/>
          </p:nvPr>
        </p:nvSpPr>
        <p:spPr>
          <a:xfrm>
            <a:off x="457200" y="1192175"/>
            <a:ext cx="8229600" cy="4759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Arrival of a single or small number of individuals of an invasive species is called an </a:t>
            </a:r>
            <a:r>
              <a:rPr lang="en-US" sz="2800" b="1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incursion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Detection tools: 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racking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methods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emotely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operated cameras 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Detection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dogs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Bait stations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6</a:t>
            </a:fld>
            <a:endParaRPr lang="en-US" sz="1200" dirty="0"/>
          </a:p>
        </p:txBody>
      </p:sp>
      <p:sp>
        <p:nvSpPr>
          <p:cNvPr id="177" name="Shape 177"/>
          <p:cNvSpPr txBox="1"/>
          <p:nvPr/>
        </p:nvSpPr>
        <p:spPr>
          <a:xfrm>
            <a:off x="457200" y="6356350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Lesson 4: Stewardship and biosecurity</a:t>
            </a:r>
          </a:p>
        </p:txBody>
      </p:sp>
      <p:pic>
        <p:nvPicPr>
          <p:cNvPr id="180" name="Shape 180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10" y="2404193"/>
            <a:ext cx="4302821" cy="18502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457200" y="1196975"/>
            <a:ext cx="8229600" cy="0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" name="TextBox 2"/>
          <p:cNvSpPr txBox="1"/>
          <p:nvPr/>
        </p:nvSpPr>
        <p:spPr>
          <a:xfrm>
            <a:off x="2873865" y="3984845"/>
            <a:ext cx="19665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2"/>
                </a:solidFill>
              </a:rPr>
              <a:t>Working Dogs for Conservation</a:t>
            </a:r>
            <a:endParaRPr lang="en-US" sz="1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57200" y="419092"/>
            <a:ext cx="8229600" cy="858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Biosecurity: Response</a:t>
            </a:r>
          </a:p>
        </p:txBody>
      </p:sp>
      <p:sp>
        <p:nvSpPr>
          <p:cNvPr id="188" name="Shape 188"/>
          <p:cNvSpPr txBox="1">
            <a:spLocks noGrp="1"/>
          </p:cNvSpPr>
          <p:nvPr>
            <p:ph sz="half" idx="1"/>
          </p:nvPr>
        </p:nvSpPr>
        <p:spPr>
          <a:xfrm>
            <a:off x="457200" y="1311275"/>
            <a:ext cx="3978274" cy="48021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Following detection, rapid response is critical!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biosecurity plan will outline actions to be taken.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Goal: completely rid the area of the invader before it has time to establish.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7</a:t>
            </a:fld>
            <a:endParaRPr lang="en-US" sz="1200" dirty="0"/>
          </a:p>
        </p:txBody>
      </p:sp>
      <p:sp>
        <p:nvSpPr>
          <p:cNvPr id="189" name="Shape 189"/>
          <p:cNvSpPr txBox="1"/>
          <p:nvPr/>
        </p:nvSpPr>
        <p:spPr>
          <a:xfrm>
            <a:off x="457200" y="6356350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Lesson 4: Stewardship and biosecurity</a:t>
            </a:r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8650" y="2062161"/>
            <a:ext cx="4248149" cy="3349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457200" y="1196975"/>
            <a:ext cx="8229600" cy="0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457200" y="388175"/>
            <a:ext cx="8229600" cy="8604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err="1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Biosecurity</a:t>
            </a:r>
            <a:r>
              <a:rPr lang="en-US" sz="4400" b="0" i="0" u="none" strike="noStrike" cap="none" baseline="0" dirty="0">
                <a:solidFill>
                  <a:srgbClr val="4BACC6"/>
                </a:solidFill>
                <a:latin typeface="Calibri"/>
                <a:ea typeface="Calibri"/>
                <a:cs typeface="Calibri"/>
                <a:sym typeface="Calibri"/>
              </a:rPr>
              <a:t> : Example 1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idx="1"/>
          </p:nvPr>
        </p:nvSpPr>
        <p:spPr>
          <a:xfrm>
            <a:off x="457200" y="1149257"/>
            <a:ext cx="5056187" cy="50364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/>
              <a:buChar char="•"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Bird areas of </a:t>
            </a:r>
            <a:r>
              <a:rPr lang="en-US" sz="28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Haida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Gwaii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B.C. 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estimated 1.5 million seabirds from 13 species nest on more than 200 offshore islands, islets, and rocks.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accidental introduction of rats to several of the islands has resulted in seabird declines.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SzPct val="59999"/>
              <a:buFont typeface="Noto Symbol"/>
              <a:buChar char="❑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Government agencies and environmental groups have initiated both eradication programs and biosecurity plans.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smtClean="0"/>
              <a:pPr marL="0" lvl="0" indent="0">
                <a:spcBef>
                  <a:spcPts val="0"/>
                </a:spcBef>
                <a:buClr>
                  <a:srgbClr val="898989"/>
                </a:buClr>
                <a:buSzPct val="25000"/>
                <a:buFont typeface="Calibri"/>
                <a:buNone/>
              </a:pPr>
              <a:t>8</a:t>
            </a:fld>
            <a:endParaRPr lang="en-US" sz="1200" dirty="0"/>
          </a:p>
        </p:txBody>
      </p:sp>
      <p:sp>
        <p:nvSpPr>
          <p:cNvPr id="201" name="Shape 201"/>
          <p:cNvSpPr txBox="1"/>
          <p:nvPr/>
        </p:nvSpPr>
        <p:spPr>
          <a:xfrm>
            <a:off x="457200" y="6356350"/>
            <a:ext cx="5562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Lesson 4: Stewardship and biosecurity</a:t>
            </a:r>
          </a:p>
        </p:txBody>
      </p:sp>
      <p:pic>
        <p:nvPicPr>
          <p:cNvPr id="204" name="Shape 2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3179" y="1310856"/>
            <a:ext cx="3325811" cy="48748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457200" y="1196975"/>
            <a:ext cx="8229600" cy="0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nvasive-Seabirds_Lesson-1-Seabirds-rj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Invasive-Seabirds_Lesson-1-Seabirds-rjw.thmx</Template>
  <TotalTime>682</TotalTime>
  <Words>1647</Words>
  <Application>Microsoft Macintosh PowerPoint</Application>
  <PresentationFormat>On-screen Show (4:3)</PresentationFormat>
  <Paragraphs>231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Invasive-Seabirds_Lesson-1-Seabirds-rjw</vt:lpstr>
      <vt:lpstr>INVASIVE SPECIES AND SEABIRDS</vt:lpstr>
      <vt:lpstr>Key Concepts</vt:lpstr>
      <vt:lpstr>Environmental Stewardship</vt:lpstr>
      <vt:lpstr>Environmental Stewardship</vt:lpstr>
      <vt:lpstr>Biosecurity</vt:lpstr>
      <vt:lpstr>Biosecurity - Prevention</vt:lpstr>
      <vt:lpstr>Biosecurity: Detection</vt:lpstr>
      <vt:lpstr>Biosecurity: Response</vt:lpstr>
      <vt:lpstr>Biosecurity : Example 1</vt:lpstr>
      <vt:lpstr>Biosecurity: Example 2</vt:lpstr>
      <vt:lpstr>Biosecurity: Example 2</vt:lpstr>
      <vt:lpstr>Biosecurity: Example 3</vt:lpstr>
      <vt:lpstr>Biosecurity: Example 4</vt:lpstr>
      <vt:lpstr>Southeast Pacific: Juan Fernández</vt:lpstr>
      <vt:lpstr>Biosecurity: Example 6</vt:lpstr>
      <vt:lpstr>Summary</vt:lpstr>
      <vt:lpstr>Resources &amp; References</vt:lpstr>
      <vt:lpstr>Resources &amp; 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Invasive species and Seabirds</dc:title>
  <dc:creator>Pamela Goddard</dc:creator>
  <cp:lastModifiedBy>Pam G</cp:lastModifiedBy>
  <cp:revision>69</cp:revision>
  <cp:lastPrinted>2015-07-24T21:05:47Z</cp:lastPrinted>
  <dcterms:created xsi:type="dcterms:W3CDTF">2015-10-10T17:27:38Z</dcterms:created>
  <dcterms:modified xsi:type="dcterms:W3CDTF">2016-04-18T01:07:10Z</dcterms:modified>
</cp:coreProperties>
</file>