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7" r:id="rId2"/>
    <p:sldId id="288" r:id="rId3"/>
    <p:sldId id="268" r:id="rId4"/>
    <p:sldId id="269" r:id="rId5"/>
    <p:sldId id="270" r:id="rId6"/>
    <p:sldId id="272" r:id="rId7"/>
    <p:sldId id="273" r:id="rId8"/>
    <p:sldId id="274" r:id="rId9"/>
    <p:sldId id="290" r:id="rId10"/>
    <p:sldId id="275" r:id="rId11"/>
    <p:sldId id="277" r:id="rId12"/>
    <p:sldId id="276" r:id="rId13"/>
    <p:sldId id="278" r:id="rId14"/>
    <p:sldId id="279" r:id="rId15"/>
    <p:sldId id="284" r:id="rId16"/>
    <p:sldId id="287" r:id="rId17"/>
    <p:sldId id="285" r:id="rId18"/>
    <p:sldId id="286" r:id="rId19"/>
    <p:sldId id="289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ED0"/>
    <a:srgbClr val="A6D5D1"/>
    <a:srgbClr val="A0DEDA"/>
    <a:srgbClr val="A0DE0B"/>
    <a:srgbClr val="507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9" autoAdjust="0"/>
    <p:restoredTop sz="97137" autoAdjust="0"/>
  </p:normalViewPr>
  <p:slideViewPr>
    <p:cSldViewPr snapToGrid="0" snapToObjects="1">
      <p:cViewPr>
        <p:scale>
          <a:sx n="85" d="100"/>
          <a:sy n="85" d="100"/>
        </p:scale>
        <p:origin x="-632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4389A-7492-C44B-A8D0-FB922BD8121D}" type="datetimeFigureOut">
              <a:rPr lang="en-US" smtClean="0"/>
              <a:pPr/>
              <a:t>9/4/17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11E62-A787-9648-B1E9-545A575DD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mailto:a.m.a.harding@gmail.com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30000" dirty="0" smtClean="0">
                <a:latin typeface="+mn-lt"/>
                <a:cs typeface="Calibri"/>
              </a:rPr>
              <a:t>1</a:t>
            </a:r>
            <a:r>
              <a:rPr lang="en-US" dirty="0" smtClean="0">
                <a:latin typeface="+mn-lt"/>
                <a:cs typeface="Calibri"/>
              </a:rPr>
              <a:t>Ann Harding, Auk Ecological Consulting:  </a:t>
            </a:r>
            <a:r>
              <a:rPr lang="en-US" dirty="0" smtClean="0">
                <a:latin typeface="+mn-lt"/>
                <a:cs typeface="Calibri"/>
                <a:hlinkClick r:id="rId3"/>
              </a:rPr>
              <a:t>a.m.a.harding@gmail.com</a:t>
            </a:r>
            <a:endParaRPr lang="en-US" dirty="0" smtClean="0">
              <a:latin typeface="+mn-lt"/>
              <a:cs typeface="Calibri"/>
            </a:endParaRPr>
          </a:p>
          <a:p>
            <a:r>
              <a:rPr lang="en-US" baseline="30000" dirty="0" smtClean="0">
                <a:latin typeface="+mn-lt"/>
                <a:cs typeface="Calibri"/>
              </a:rPr>
              <a:t>2</a:t>
            </a:r>
            <a:r>
              <a:rPr lang="en-US" baseline="0" dirty="0" smtClean="0">
                <a:latin typeface="+mn-lt"/>
                <a:cs typeface="Calibri"/>
              </a:rPr>
              <a:t>Tonia Kushin, Pribilof School District: </a:t>
            </a:r>
            <a:r>
              <a:rPr lang="en-US" baseline="0" dirty="0" err="1" smtClean="0">
                <a:latin typeface="+mn-lt"/>
                <a:cs typeface="Calibri"/>
              </a:rPr>
              <a:t>toniakushin@gmail.com</a:t>
            </a:r>
            <a:endParaRPr lang="en-US" baseline="0" dirty="0" smtClean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74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n-lt"/>
                <a:cs typeface="Calibri"/>
              </a:rPr>
              <a:t>These traits likely evolved because of unpredictable marine conditions, challenges of finding food at sea, and the relative lack of predation compared to land-birds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</a:t>
            </a:r>
            <a:r>
              <a:rPr lang="en-US" baseline="0" dirty="0" smtClean="0"/>
              <a:t> review slide for consideration.  </a:t>
            </a:r>
            <a:r>
              <a:rPr lang="en-US" baseline="0" smtClean="0"/>
              <a:t>Could </a:t>
            </a:r>
            <a:r>
              <a:rPr lang="en-US" baseline="0" dirty="0" smtClean="0"/>
              <a:t>be used as an assessment if necessary (whole class, group, individual) by taking a screen shot of the blank slide (prior to filling in) and then passing that out.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seabird is a bird that spends most of its life at sea. Although all seabirds breed on land, they find their food out at sea, and some even sleep on the water.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4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Check out this video of gannets feeding</a:t>
            </a:r>
          </a:p>
          <a:p>
            <a:r>
              <a:rPr lang="en-US" baseline="0" dirty="0" smtClean="0"/>
              <a:t>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=D8vaFl6J87s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11E62-A787-9648-B1E9-545A575DD62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5EDA1-B17C-834B-AAC0-37272F04FF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DB5D-FC75-F340-B870-164EBF6F6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25825F-3C5C-E64E-B5E4-EDBB97E01A0F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0" Type="http://schemas.openxmlformats.org/officeDocument/2006/relationships/image" Target="../media/image41.jpeg"/><Relationship Id="rId11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856" y="1167"/>
            <a:ext cx="5061144" cy="6858000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2565" y="1594584"/>
            <a:ext cx="2548996" cy="1368169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507B8D"/>
                </a:solidFill>
                <a:latin typeface="Calibri"/>
                <a:cs typeface="Calibri"/>
              </a:rPr>
              <a:t>Lesson 1: Seabird Basics</a:t>
            </a:r>
            <a:endParaRPr lang="en-US" sz="4000" b="1" dirty="0">
              <a:solidFill>
                <a:srgbClr val="507B8D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061" y="5959238"/>
            <a:ext cx="4687520" cy="795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94952" y="6561446"/>
            <a:ext cx="9797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900" dirty="0" smtClean="0">
                <a:solidFill>
                  <a:srgbClr val="000000"/>
                </a:solidFill>
              </a:rPr>
              <a:t>Ram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/>
              <a:t>Papish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0818" y="1167"/>
            <a:ext cx="263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243C4C"/>
                </a:solidFill>
              </a:rPr>
              <a:t>SEABIRDS</a:t>
            </a:r>
            <a:endParaRPr lang="en-US" sz="3600" dirty="0">
              <a:solidFill>
                <a:srgbClr val="243C4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533" y="6146800"/>
            <a:ext cx="313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Ann Harding</a:t>
            </a:r>
            <a:r>
              <a:rPr lang="en-US" baseline="30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 and Tonia Kushin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644" y="142541"/>
            <a:ext cx="71189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         BEHAVIORAL ADAPTATIONS</a:t>
            </a:r>
          </a:p>
          <a:p>
            <a:endParaRPr lang="en-US" dirty="0"/>
          </a:p>
          <a:p>
            <a:r>
              <a:rPr lang="en-US" sz="2000" dirty="0" smtClean="0">
                <a:latin typeface="Calibri"/>
                <a:cs typeface="Calibri"/>
              </a:rPr>
              <a:t>Seabirds </a:t>
            </a:r>
            <a:r>
              <a:rPr lang="en-US" sz="2000" dirty="0">
                <a:latin typeface="Calibri"/>
                <a:cs typeface="Calibri"/>
              </a:rPr>
              <a:t>have specialized behavior to help them live and feed in the marine </a:t>
            </a:r>
            <a:r>
              <a:rPr lang="en-US" sz="2000" dirty="0" smtClean="0">
                <a:latin typeface="Calibri"/>
                <a:cs typeface="Calibri"/>
              </a:rPr>
              <a:t>environment </a:t>
            </a:r>
          </a:p>
          <a:p>
            <a:endParaRPr lang="en-US" b="1" dirty="0">
              <a:latin typeface="Calibri"/>
              <a:cs typeface="Calibri"/>
            </a:endParaRPr>
          </a:p>
          <a:p>
            <a:pPr lvl="0"/>
            <a:endParaRPr lang="en-US" sz="2400" dirty="0" smtClean="0">
              <a:latin typeface="Calibri"/>
              <a:cs typeface="Calibri"/>
            </a:endParaRPr>
          </a:p>
          <a:p>
            <a:pPr lvl="0"/>
            <a:r>
              <a:rPr lang="en-US" sz="2200" b="1" dirty="0" smtClean="0">
                <a:latin typeface="Calibri"/>
                <a:cs typeface="Calibri"/>
              </a:rPr>
              <a:t>DIET</a:t>
            </a:r>
            <a:endParaRPr lang="en-US" sz="2200" dirty="0">
              <a:latin typeface="Calibri"/>
              <a:cs typeface="Calibri"/>
            </a:endParaRPr>
          </a:p>
          <a:p>
            <a:pPr lvl="0"/>
            <a:r>
              <a:rPr lang="en-US" sz="2000" dirty="0" smtClean="0">
                <a:latin typeface="Calibri"/>
                <a:cs typeface="Calibri"/>
              </a:rPr>
              <a:t>Seabirds eat  mostly fish</a:t>
            </a:r>
            <a:r>
              <a:rPr lang="en-US" sz="2000" dirty="0">
                <a:latin typeface="Calibri"/>
                <a:cs typeface="Calibri"/>
              </a:rPr>
              <a:t>, squid, and </a:t>
            </a:r>
            <a:r>
              <a:rPr lang="en-US" sz="2000" dirty="0" smtClean="0">
                <a:latin typeface="Calibri"/>
                <a:cs typeface="Calibri"/>
              </a:rPr>
              <a:t>zooplankton</a:t>
            </a:r>
            <a:endParaRPr lang="en-US" sz="2000" b="1" dirty="0">
              <a:latin typeface="Calibri"/>
              <a:cs typeface="Calibri"/>
            </a:endParaRPr>
          </a:p>
          <a:p>
            <a:pPr lvl="0"/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andla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4" y="2942281"/>
            <a:ext cx="3251628" cy="2107055"/>
          </a:xfrm>
          <a:prstGeom prst="rect">
            <a:avLst/>
          </a:prstGeom>
        </p:spPr>
      </p:pic>
      <p:pic>
        <p:nvPicPr>
          <p:cNvPr id="4" name="Picture 3" descr="Squid from kaikoura montage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4" y="5424728"/>
            <a:ext cx="1555149" cy="869157"/>
          </a:xfrm>
          <a:prstGeom prst="rect">
            <a:avLst/>
          </a:prstGeom>
        </p:spPr>
      </p:pic>
      <p:pic>
        <p:nvPicPr>
          <p:cNvPr id="5" name="Picture 4" descr="Zooplankto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760" y="4150610"/>
            <a:ext cx="2857700" cy="2143275"/>
          </a:xfrm>
          <a:prstGeom prst="rect">
            <a:avLst/>
          </a:prstGeom>
        </p:spPr>
      </p:pic>
      <p:pic>
        <p:nvPicPr>
          <p:cNvPr id="8" name="Content Placeholder 3" descr="_MG_934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2460" y="2540178"/>
            <a:ext cx="4799605" cy="263959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9" name="Rectangle 8"/>
          <p:cNvSpPr/>
          <p:nvPr/>
        </p:nvSpPr>
        <p:spPr>
          <a:xfrm>
            <a:off x="7734572" y="6032702"/>
            <a:ext cx="8530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8831" y="6300792"/>
            <a:ext cx="400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common </a:t>
            </a:r>
            <a:r>
              <a:rPr lang="en-US" sz="2000" dirty="0" err="1" smtClean="0">
                <a:latin typeface="Calibri"/>
                <a:cs typeface="Calibri"/>
              </a:rPr>
              <a:t>murre</a:t>
            </a:r>
            <a:r>
              <a:rPr lang="en-US" sz="2000" dirty="0" smtClean="0">
                <a:latin typeface="Calibri"/>
                <a:cs typeface="Calibri"/>
              </a:rPr>
              <a:t> with fish for chick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47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211" y="75203"/>
            <a:ext cx="7118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200" dirty="0" smtClean="0">
              <a:latin typeface="Calibri"/>
              <a:cs typeface="Calibri"/>
            </a:endParaRPr>
          </a:p>
          <a:p>
            <a:pPr lvl="0"/>
            <a:r>
              <a:rPr lang="en-US" sz="2200" b="1" dirty="0" smtClean="0">
                <a:latin typeface="Calibri"/>
                <a:cs typeface="Calibri"/>
              </a:rPr>
              <a:t>LONG-LIVED </a:t>
            </a:r>
          </a:p>
          <a:p>
            <a:pPr lvl="0"/>
            <a:endParaRPr lang="en-US" sz="2200" dirty="0">
              <a:latin typeface="Calibri"/>
              <a:cs typeface="Calibri"/>
            </a:endParaRPr>
          </a:p>
          <a:p>
            <a:pPr lvl="0"/>
            <a:r>
              <a:rPr lang="en-US" sz="2200" dirty="0" smtClean="0">
                <a:latin typeface="Calibri"/>
                <a:cs typeface="Calibri"/>
              </a:rPr>
              <a:t>Most </a:t>
            </a:r>
            <a:r>
              <a:rPr lang="en-US" sz="2200" dirty="0">
                <a:latin typeface="Calibri"/>
                <a:cs typeface="Calibri"/>
              </a:rPr>
              <a:t>seabirds live a long time (between 20-60 years!)</a:t>
            </a:r>
            <a:endParaRPr lang="en-US" sz="2200" b="1" dirty="0">
              <a:latin typeface="Calibri"/>
              <a:cs typeface="Calibri"/>
            </a:endParaRPr>
          </a:p>
          <a:p>
            <a:pPr lvl="0"/>
            <a:endParaRPr lang="en-US" sz="2200" dirty="0" smtClean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769" y="178265"/>
            <a:ext cx="1827839" cy="1852429"/>
          </a:xfrm>
          <a:prstGeom prst="rect">
            <a:avLst/>
          </a:prstGeom>
        </p:spPr>
      </p:pic>
      <p:pic>
        <p:nvPicPr>
          <p:cNvPr id="4" name="Picture 3" descr="02_14_2014_wisdom_baby.jpg__800x600_q85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21" y="1530355"/>
            <a:ext cx="5950881" cy="4463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47465"/>
            <a:ext cx="9052608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Wisdom the albatross </a:t>
            </a:r>
            <a:r>
              <a:rPr lang="en-US" dirty="0" smtClean="0">
                <a:latin typeface="Calibri"/>
                <a:cs typeface="Calibri"/>
              </a:rPr>
              <a:t>(the world’s oldest known wild bird) is over 65 years old (born in 1951), and she just had another chick!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4374" y="5712671"/>
            <a:ext cx="11592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USFWS/Anna Bell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3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9741" y="250170"/>
            <a:ext cx="7118948" cy="6370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Calibri"/>
              <a:cs typeface="Calibri"/>
            </a:endParaRPr>
          </a:p>
          <a:p>
            <a:pPr lvl="0"/>
            <a:endParaRPr lang="en-US" dirty="0" smtClean="0">
              <a:latin typeface="Calibri"/>
              <a:cs typeface="Calibri"/>
            </a:endParaRPr>
          </a:p>
          <a:p>
            <a:pPr lvl="0"/>
            <a:r>
              <a:rPr lang="en-US" sz="2200" b="1" dirty="0" smtClean="0">
                <a:latin typeface="Calibri"/>
                <a:cs typeface="Calibri"/>
              </a:rPr>
              <a:t>FEW CHICKS</a:t>
            </a:r>
          </a:p>
          <a:p>
            <a:pPr lvl="0"/>
            <a:endParaRPr lang="en-US" dirty="0">
              <a:latin typeface="Calibri"/>
              <a:cs typeface="Calibri"/>
            </a:endParaRPr>
          </a:p>
          <a:p>
            <a:pPr lvl="0"/>
            <a:r>
              <a:rPr lang="en-US" sz="2200" dirty="0">
                <a:latin typeface="Calibri"/>
                <a:cs typeface="Calibri"/>
              </a:rPr>
              <a:t>S</a:t>
            </a:r>
            <a:r>
              <a:rPr lang="en-US" sz="2200" dirty="0" smtClean="0">
                <a:latin typeface="Calibri"/>
                <a:cs typeface="Calibri"/>
              </a:rPr>
              <a:t>eabirds generally </a:t>
            </a:r>
            <a:r>
              <a:rPr lang="en-US" sz="2200" dirty="0">
                <a:latin typeface="Calibri"/>
                <a:cs typeface="Calibri"/>
              </a:rPr>
              <a:t>have </a:t>
            </a:r>
            <a:r>
              <a:rPr lang="en-US" sz="2200" dirty="0" smtClean="0">
                <a:latin typeface="Calibri"/>
                <a:cs typeface="Calibri"/>
              </a:rPr>
              <a:t>few </a:t>
            </a:r>
            <a:r>
              <a:rPr lang="en-US" sz="2200" dirty="0">
                <a:latin typeface="Calibri"/>
                <a:cs typeface="Calibri"/>
              </a:rPr>
              <a:t>chicks  (1-</a:t>
            </a:r>
            <a:r>
              <a:rPr lang="en-US" sz="2200" dirty="0" smtClean="0">
                <a:latin typeface="Calibri"/>
                <a:cs typeface="Calibri"/>
              </a:rPr>
              <a:t>3), </a:t>
            </a:r>
            <a:r>
              <a:rPr lang="en-US" sz="2200" dirty="0">
                <a:latin typeface="Calibri"/>
                <a:cs typeface="Calibri"/>
              </a:rPr>
              <a:t>and often </a:t>
            </a:r>
            <a:r>
              <a:rPr lang="en-US" sz="2200" dirty="0" smtClean="0">
                <a:latin typeface="Calibri"/>
                <a:cs typeface="Calibri"/>
              </a:rPr>
              <a:t>do not </a:t>
            </a:r>
            <a:r>
              <a:rPr lang="en-US" sz="2200" dirty="0">
                <a:latin typeface="Calibri"/>
                <a:cs typeface="Calibri"/>
              </a:rPr>
              <a:t>start breeding until later on in life (2-</a:t>
            </a:r>
            <a:r>
              <a:rPr lang="en-US" sz="2200" dirty="0" smtClean="0">
                <a:latin typeface="Calibri"/>
                <a:cs typeface="Calibri"/>
              </a:rPr>
              <a:t>10 years </a:t>
            </a:r>
            <a:r>
              <a:rPr lang="en-US" sz="2200" dirty="0">
                <a:latin typeface="Calibri"/>
                <a:cs typeface="Calibri"/>
              </a:rPr>
              <a:t>old).  </a:t>
            </a:r>
            <a:endParaRPr lang="en-US" sz="2200" dirty="0" smtClean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b="1" dirty="0" smtClean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b="1" dirty="0" smtClean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b="1" dirty="0" smtClean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b="1" dirty="0" smtClean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b="1" dirty="0" smtClean="0">
              <a:latin typeface="Calibri"/>
              <a:cs typeface="Calibri"/>
            </a:endParaRPr>
          </a:p>
          <a:p>
            <a:pPr lvl="0"/>
            <a:endParaRPr lang="en-US" b="1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Glaucous winged gull chick_Chris Barg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41" y="2271059"/>
            <a:ext cx="5196794" cy="3464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9372" y="5520143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sym typeface="Symbol"/>
              </a:rPr>
              <a:t>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smtClean="0">
                <a:solidFill>
                  <a:srgbClr val="000000"/>
                </a:solidFill>
              </a:rPr>
              <a:t>Chris Barger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0211" y="5754099"/>
            <a:ext cx="282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/>
                <a:cs typeface="Calibri"/>
              </a:rPr>
              <a:t>g</a:t>
            </a:r>
            <a:r>
              <a:rPr lang="en-US" b="1" dirty="0" err="1" smtClean="0">
                <a:latin typeface="Calibri"/>
                <a:cs typeface="Calibri"/>
              </a:rPr>
              <a:t>laucous</a:t>
            </a:r>
            <a:r>
              <a:rPr lang="en-US" b="1" dirty="0" smtClean="0">
                <a:latin typeface="Calibri"/>
                <a:cs typeface="Calibri"/>
              </a:rPr>
              <a:t>-winged gull chick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98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846" y="192439"/>
            <a:ext cx="529110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200" dirty="0" smtClean="0">
              <a:latin typeface="Calibri"/>
              <a:cs typeface="Calibri"/>
            </a:endParaRPr>
          </a:p>
          <a:p>
            <a:pPr lvl="0"/>
            <a:endParaRPr lang="en-US" sz="2200" dirty="0" smtClean="0">
              <a:latin typeface="Calibri"/>
              <a:cs typeface="Calibri"/>
            </a:endParaRPr>
          </a:p>
          <a:p>
            <a:pPr lvl="0"/>
            <a:r>
              <a:rPr lang="en-US" sz="2200" b="1" dirty="0" smtClean="0">
                <a:latin typeface="Calibri"/>
                <a:cs typeface="Calibri"/>
              </a:rPr>
              <a:t>HARD-WORKING PARENTS </a:t>
            </a:r>
          </a:p>
          <a:p>
            <a:pPr lvl="0"/>
            <a:endParaRPr lang="en-US" sz="2200" dirty="0">
              <a:latin typeface="Calibri"/>
              <a:cs typeface="Calibri"/>
            </a:endParaRPr>
          </a:p>
          <a:p>
            <a:pPr lvl="0"/>
            <a:endParaRPr lang="en-US" sz="2200" dirty="0" smtClean="0">
              <a:latin typeface="Calibri"/>
              <a:cs typeface="Calibri"/>
            </a:endParaRPr>
          </a:p>
          <a:p>
            <a:pPr lvl="0"/>
            <a:r>
              <a:rPr lang="en-US" sz="2200" dirty="0" smtClean="0">
                <a:latin typeface="Calibri"/>
                <a:cs typeface="Calibri"/>
              </a:rPr>
              <a:t>Parent </a:t>
            </a:r>
            <a:r>
              <a:rPr lang="en-US" sz="2200" dirty="0">
                <a:latin typeface="Calibri"/>
                <a:cs typeface="Calibri"/>
              </a:rPr>
              <a:t>seabirds spend a lot of time and effort rearing their </a:t>
            </a:r>
            <a:r>
              <a:rPr lang="en-US" sz="2200" dirty="0" smtClean="0">
                <a:latin typeface="Calibri"/>
                <a:cs typeface="Calibri"/>
              </a:rPr>
              <a:t>chick</a:t>
            </a:r>
          </a:p>
          <a:p>
            <a:pPr lvl="0"/>
            <a:endParaRPr lang="en-US" dirty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b="1" dirty="0" smtClean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pPr lvl="0"/>
            <a:endParaRPr lang="en-US" b="1" dirty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3" name="Picture 2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783" y="327145"/>
            <a:ext cx="2988272" cy="3989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2758" y="4564568"/>
            <a:ext cx="38985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>
                <a:latin typeface="Calibri"/>
                <a:cs typeface="Calibri"/>
              </a:rPr>
              <a:t>P</a:t>
            </a:r>
            <a:r>
              <a:rPr lang="en-US" sz="2200" dirty="0" smtClean="0">
                <a:latin typeface="Calibri"/>
                <a:cs typeface="Calibri"/>
              </a:rPr>
              <a:t>arents </a:t>
            </a:r>
            <a:r>
              <a:rPr lang="en-US" sz="2200" dirty="0">
                <a:latin typeface="Calibri"/>
                <a:cs typeface="Calibri"/>
              </a:rPr>
              <a:t>of some of the larger albatross species feed their chick at the colony until they are 10 months </a:t>
            </a:r>
            <a:r>
              <a:rPr lang="en-US" sz="2200" dirty="0" smtClean="0">
                <a:latin typeface="Calibri"/>
                <a:cs typeface="Calibri"/>
              </a:rPr>
              <a:t>old </a:t>
            </a: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6" name="Picture 5" descr="53616c7465645f5f0e499a6a35eb364db3ad329dc4b742a882ae6a8b9888f74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46" y="3079004"/>
            <a:ext cx="4398171" cy="29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5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972" y="442607"/>
            <a:ext cx="71189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      MAIN GROUPS OF SEABIRDS</a:t>
            </a:r>
          </a:p>
          <a:p>
            <a:pPr lvl="0"/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72" y="1321044"/>
            <a:ext cx="3809600" cy="510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>
              <a:latin typeface="Calibri"/>
              <a:cs typeface="Calibri"/>
            </a:endParaRPr>
          </a:p>
          <a:p>
            <a:pPr lvl="0"/>
            <a:r>
              <a:rPr lang="en-US" sz="2200" b="1" dirty="0" smtClean="0">
                <a:latin typeface="Calibri"/>
                <a:cs typeface="Calibri"/>
              </a:rPr>
              <a:t>PENGUINS</a:t>
            </a:r>
          </a:p>
          <a:p>
            <a:pPr lvl="0"/>
            <a:endParaRPr lang="en-US" sz="2200" dirty="0" smtClean="0">
              <a:latin typeface="Calibri"/>
              <a:cs typeface="Calibri"/>
            </a:endParaRPr>
          </a:p>
          <a:p>
            <a:pPr lvl="0"/>
            <a:endParaRPr lang="en-US" sz="2200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All </a:t>
            </a:r>
            <a:r>
              <a:rPr lang="en-US" sz="2200" dirty="0">
                <a:latin typeface="Calibri"/>
                <a:cs typeface="Calibri"/>
              </a:rPr>
              <a:t>are highly adapted to underwater travel, but cannot </a:t>
            </a:r>
            <a:r>
              <a:rPr lang="en-US" sz="2200" dirty="0" smtClean="0">
                <a:latin typeface="Calibri"/>
                <a:cs typeface="Calibri"/>
              </a:rPr>
              <a:t>fly</a:t>
            </a:r>
          </a:p>
          <a:p>
            <a:pPr lvl="0"/>
            <a:r>
              <a:rPr lang="en-US" sz="2200" dirty="0" smtClean="0">
                <a:latin typeface="Calibri"/>
                <a:cs typeface="Calibri"/>
              </a:rPr>
              <a:t> </a:t>
            </a:r>
            <a:endParaRPr lang="en-US" sz="2200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Except </a:t>
            </a:r>
            <a:r>
              <a:rPr lang="en-US" sz="2200" dirty="0">
                <a:latin typeface="Calibri"/>
                <a:cs typeface="Calibri"/>
              </a:rPr>
              <a:t>for the Galapagos </a:t>
            </a:r>
            <a:r>
              <a:rPr lang="en-US" sz="2200" dirty="0" smtClean="0">
                <a:latin typeface="Calibri"/>
                <a:cs typeface="Calibri"/>
              </a:rPr>
              <a:t>penguin</a:t>
            </a:r>
            <a:r>
              <a:rPr lang="en-US" sz="2200" dirty="0">
                <a:latin typeface="Calibri"/>
                <a:cs typeface="Calibri"/>
              </a:rPr>
              <a:t>, they all live in the Southern </a:t>
            </a:r>
            <a:r>
              <a:rPr lang="en-US" sz="2200" dirty="0" smtClean="0">
                <a:latin typeface="Calibri"/>
                <a:cs typeface="Calibri"/>
              </a:rPr>
              <a:t>Hemisphere</a:t>
            </a:r>
          </a:p>
          <a:p>
            <a:pPr lvl="0"/>
            <a:r>
              <a:rPr lang="en-US" sz="2200" dirty="0" smtClean="0">
                <a:latin typeface="Calibri"/>
                <a:cs typeface="Calibri"/>
              </a:rPr>
              <a:t> </a:t>
            </a: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Not </a:t>
            </a:r>
            <a:r>
              <a:rPr lang="en-US" sz="2200" dirty="0">
                <a:latin typeface="Calibri"/>
                <a:cs typeface="Calibri"/>
              </a:rPr>
              <a:t>all live where it is very </a:t>
            </a:r>
            <a:r>
              <a:rPr lang="en-US" sz="2200" dirty="0" smtClean="0">
                <a:latin typeface="Calibri"/>
                <a:cs typeface="Calibri"/>
              </a:rPr>
              <a:t>cold</a:t>
            </a:r>
            <a:endParaRPr lang="en-US" sz="2200" dirty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5" name="Picture 4" descr="rockhopperMarck&quot;clancy&quot;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656177" y="1789671"/>
            <a:ext cx="3732638" cy="27903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3370" y="4273834"/>
            <a:ext cx="2095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Mark </a:t>
            </a:r>
            <a:r>
              <a:rPr lang="en-US" sz="800" dirty="0">
                <a:solidFill>
                  <a:schemeClr val="bg1"/>
                </a:solidFill>
              </a:rPr>
              <a:t>“Clancy”, via Creative Commons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9649" y="4710212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r</a:t>
            </a:r>
            <a:r>
              <a:rPr lang="en-US" sz="1400" b="1" dirty="0" smtClean="0">
                <a:latin typeface="Calibri"/>
                <a:cs typeface="Calibri"/>
              </a:rPr>
              <a:t>ock-hopper penguin</a:t>
            </a:r>
            <a:endParaRPr lang="en-US" sz="1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45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4933" y="747623"/>
            <a:ext cx="380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>
              <a:latin typeface="Calibri"/>
              <a:cs typeface="Calibri"/>
            </a:endParaRPr>
          </a:p>
          <a:p>
            <a:pPr lvl="0"/>
            <a:r>
              <a:rPr lang="en-US" sz="2200" b="1" dirty="0" smtClean="0">
                <a:latin typeface="Calibri"/>
                <a:cs typeface="Calibri"/>
              </a:rPr>
              <a:t>ALCIDS (Auks)</a:t>
            </a:r>
          </a:p>
          <a:p>
            <a:pPr lvl="0"/>
            <a:endParaRPr lang="en-US" sz="22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Calibri"/>
                <a:cs typeface="Calibri"/>
              </a:rPr>
              <a:t>This group of species </a:t>
            </a:r>
            <a:r>
              <a:rPr lang="en-US" sz="2200" dirty="0" smtClean="0">
                <a:latin typeface="Calibri"/>
                <a:cs typeface="Calibri"/>
              </a:rPr>
              <a:t>(the Auk or </a:t>
            </a:r>
            <a:r>
              <a:rPr lang="en-US" sz="2200" dirty="0" err="1" smtClean="0">
                <a:latin typeface="Calibri"/>
                <a:cs typeface="Calibri"/>
              </a:rPr>
              <a:t>Alcid</a:t>
            </a:r>
            <a:r>
              <a:rPr lang="en-US" sz="2200" dirty="0" smtClean="0">
                <a:latin typeface="Calibri"/>
                <a:cs typeface="Calibri"/>
              </a:rPr>
              <a:t> family) use their wings to both </a:t>
            </a:r>
            <a:r>
              <a:rPr lang="en-US" sz="2200" dirty="0">
                <a:latin typeface="Calibri"/>
                <a:cs typeface="Calibri"/>
              </a:rPr>
              <a:t>fly and </a:t>
            </a:r>
            <a:r>
              <a:rPr lang="en-US" sz="2200" dirty="0" smtClean="0">
                <a:latin typeface="Calibri"/>
                <a:cs typeface="Calibri"/>
              </a:rPr>
              <a:t>swim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They </a:t>
            </a:r>
            <a:r>
              <a:rPr lang="en-US" sz="2200" dirty="0">
                <a:latin typeface="Calibri"/>
                <a:cs typeface="Calibri"/>
              </a:rPr>
              <a:t>live only in the Northern </a:t>
            </a:r>
            <a:r>
              <a:rPr lang="en-US" sz="2200" dirty="0" smtClean="0">
                <a:latin typeface="Calibri"/>
                <a:cs typeface="Calibri"/>
              </a:rPr>
              <a:t>Hemisphere  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Calibri"/>
                <a:cs typeface="Calibri"/>
              </a:rPr>
              <a:t>Species of </a:t>
            </a:r>
            <a:r>
              <a:rPr lang="en-US" sz="2200" dirty="0" err="1">
                <a:latin typeface="Calibri"/>
                <a:cs typeface="Calibri"/>
              </a:rPr>
              <a:t>alcid</a:t>
            </a:r>
            <a:r>
              <a:rPr lang="en-US" sz="2200" dirty="0">
                <a:latin typeface="Calibri"/>
                <a:cs typeface="Calibri"/>
              </a:rPr>
              <a:t> include the puffins, </a:t>
            </a:r>
            <a:r>
              <a:rPr lang="en-US" sz="2200" dirty="0" err="1">
                <a:latin typeface="Calibri"/>
                <a:cs typeface="Calibri"/>
              </a:rPr>
              <a:t>murres</a:t>
            </a:r>
            <a:r>
              <a:rPr lang="en-US" sz="2200" dirty="0">
                <a:latin typeface="Calibri"/>
                <a:cs typeface="Calibri"/>
              </a:rPr>
              <a:t>, and auklets </a:t>
            </a:r>
            <a:endParaRPr lang="en-US" sz="22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The great auk </a:t>
            </a:r>
            <a:r>
              <a:rPr lang="en-US" sz="2200" dirty="0">
                <a:latin typeface="Calibri"/>
                <a:cs typeface="Calibri"/>
              </a:rPr>
              <a:t>is now </a:t>
            </a:r>
            <a:r>
              <a:rPr lang="en-US" sz="2200" dirty="0" smtClean="0">
                <a:latin typeface="Calibri"/>
                <a:cs typeface="Calibri"/>
              </a:rPr>
              <a:t>extinct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3370" y="4273834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1825" y="3781091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least </a:t>
            </a:r>
            <a:r>
              <a:rPr lang="en-US" sz="1400" b="1" dirty="0">
                <a:latin typeface="Calibri"/>
                <a:cs typeface="Calibri"/>
              </a:rPr>
              <a:t>a</a:t>
            </a:r>
            <a:r>
              <a:rPr lang="en-US" sz="1400" b="1" dirty="0" smtClean="0">
                <a:latin typeface="Calibri"/>
                <a:cs typeface="Calibri"/>
              </a:rPr>
              <a:t>uklet</a:t>
            </a:r>
            <a:endParaRPr lang="en-US" sz="1400" b="1" dirty="0">
              <a:latin typeface="Calibri"/>
              <a:cs typeface="Calibri"/>
            </a:endParaRPr>
          </a:p>
        </p:txBody>
      </p:sp>
      <p:pic>
        <p:nvPicPr>
          <p:cNvPr id="9" name="Picture 8" descr="Least Auklet_Ram Papis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062" y="188562"/>
            <a:ext cx="3982763" cy="35539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88557" y="3538457"/>
            <a:ext cx="10424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rgbClr val="000000"/>
                </a:solidFill>
              </a:rPr>
              <a:t>Ram </a:t>
            </a:r>
            <a:r>
              <a:rPr lang="en-US" sz="800" dirty="0" err="1" smtClean="0">
                <a:solidFill>
                  <a:srgbClr val="000000"/>
                </a:solidFill>
              </a:rPr>
              <a:t>Papish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2" name="Picture 1" descr="Handsome tufted puffin_Chris Barg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751" y="4273834"/>
            <a:ext cx="3273702" cy="21824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4751" y="6483183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tufted </a:t>
            </a:r>
            <a:r>
              <a:rPr lang="en-US" sz="1400" b="1" dirty="0">
                <a:latin typeface="Calibri"/>
                <a:cs typeface="Calibri"/>
              </a:rPr>
              <a:t>p</a:t>
            </a:r>
            <a:r>
              <a:rPr lang="en-US" sz="1400" b="1" dirty="0" smtClean="0">
                <a:latin typeface="Calibri"/>
                <a:cs typeface="Calibri"/>
              </a:rPr>
              <a:t>uffin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9923" y="6223251"/>
            <a:ext cx="10424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Chris </a:t>
            </a:r>
            <a:r>
              <a:rPr lang="en-US" sz="800" dirty="0" smtClean="0">
                <a:solidFill>
                  <a:schemeClr val="bg1"/>
                </a:solidFill>
              </a:rPr>
              <a:t>Barger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4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655166"/>
            <a:ext cx="38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smtClean="0">
                <a:latin typeface="Calibri"/>
                <a:cs typeface="Calibri"/>
              </a:rPr>
              <a:t>GULL-LIKE BIRDS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370" y="4273834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0161" y="4458499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s</a:t>
            </a:r>
            <a:r>
              <a:rPr lang="en-US" sz="1400" b="1" dirty="0" smtClean="0">
                <a:latin typeface="Calibri"/>
                <a:cs typeface="Calibri"/>
              </a:rPr>
              <a:t>ooty </a:t>
            </a:r>
            <a:r>
              <a:rPr lang="en-US" sz="1400" b="1" dirty="0">
                <a:latin typeface="Calibri"/>
                <a:cs typeface="Calibri"/>
              </a:rPr>
              <a:t>t</a:t>
            </a:r>
            <a:r>
              <a:rPr lang="en-US" sz="1400" b="1" dirty="0" smtClean="0">
                <a:latin typeface="Calibri"/>
                <a:cs typeface="Calibri"/>
              </a:rPr>
              <a:t>ern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000" y="1385596"/>
            <a:ext cx="335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alibri"/>
                <a:cs typeface="Calibri"/>
              </a:rPr>
              <a:t>The </a:t>
            </a:r>
            <a:r>
              <a:rPr lang="en-US" sz="2200" dirty="0" err="1">
                <a:latin typeface="Calibri"/>
                <a:cs typeface="Calibri"/>
              </a:rPr>
              <a:t>skuas</a:t>
            </a:r>
            <a:r>
              <a:rPr lang="en-US" sz="2200" dirty="0">
                <a:latin typeface="Calibri"/>
                <a:cs typeface="Calibri"/>
              </a:rPr>
              <a:t>, jaegers, gulls, kittiwakes and terns (family </a:t>
            </a:r>
            <a:r>
              <a:rPr lang="en-US" sz="2200" dirty="0" err="1">
                <a:latin typeface="Calibri"/>
                <a:cs typeface="Calibri"/>
              </a:rPr>
              <a:t>Laridae</a:t>
            </a:r>
            <a:r>
              <a:rPr lang="en-US" sz="2200" dirty="0">
                <a:latin typeface="Calibri"/>
                <a:cs typeface="Calibri"/>
              </a:rPr>
              <a:t>)</a:t>
            </a:r>
          </a:p>
          <a:p>
            <a:pPr lvl="0"/>
            <a:endParaRPr lang="en-US" dirty="0"/>
          </a:p>
        </p:txBody>
      </p:sp>
      <p:pic>
        <p:nvPicPr>
          <p:cNvPr id="10" name="Picture 9" descr="sootytern_arthurgross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606800" y="457200"/>
            <a:ext cx="4876800" cy="40012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78036" y="4166112"/>
            <a:ext cx="19703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Arthurgrosset</a:t>
            </a:r>
            <a:r>
              <a:rPr lang="en-US" sz="800" dirty="0"/>
              <a:t>, via Creative Commons 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3" name="Picture 2" descr="GWG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3099253"/>
            <a:ext cx="4213648" cy="3023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980" y="6265864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/>
                <a:cs typeface="Calibri"/>
              </a:rPr>
              <a:t>g</a:t>
            </a:r>
            <a:r>
              <a:rPr lang="en-US" sz="1400" b="1" dirty="0" err="1" smtClean="0">
                <a:latin typeface="Calibri"/>
                <a:cs typeface="Calibri"/>
              </a:rPr>
              <a:t>laucous</a:t>
            </a:r>
            <a:r>
              <a:rPr lang="en-US" sz="1400" b="1" dirty="0" smtClean="0">
                <a:latin typeface="Calibri"/>
                <a:cs typeface="Calibri"/>
              </a:rPr>
              <a:t>-winged gull 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52013" y="5907101"/>
            <a:ext cx="9156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1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4933" y="1459643"/>
            <a:ext cx="380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smtClean="0">
                <a:latin typeface="Calibri"/>
                <a:cs typeface="Calibri"/>
              </a:rPr>
              <a:t>TUBENOSES</a:t>
            </a:r>
          </a:p>
          <a:p>
            <a:pPr lvl="0"/>
            <a:endParaRPr lang="en-US" sz="2200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All </a:t>
            </a:r>
            <a:r>
              <a:rPr lang="en-US" sz="2200" dirty="0">
                <a:latin typeface="Calibri"/>
                <a:cs typeface="Calibri"/>
              </a:rPr>
              <a:t>tubenose species (Order </a:t>
            </a:r>
            <a:r>
              <a:rPr lang="en-US" sz="2200" dirty="0" err="1">
                <a:latin typeface="Calibri"/>
                <a:cs typeface="Calibri"/>
              </a:rPr>
              <a:t>Procellariformes</a:t>
            </a:r>
            <a:r>
              <a:rPr lang="en-US" sz="2200" dirty="0">
                <a:latin typeface="Calibri"/>
                <a:cs typeface="Calibri"/>
              </a:rPr>
              <a:t>) have their nostrils enclosed in </a:t>
            </a:r>
            <a:r>
              <a:rPr lang="en-US" sz="2200" dirty="0" smtClean="0">
                <a:latin typeface="Calibri"/>
                <a:cs typeface="Calibri"/>
              </a:rPr>
              <a:t>tubes</a:t>
            </a:r>
          </a:p>
          <a:p>
            <a:pPr lvl="0"/>
            <a:r>
              <a:rPr lang="en-US" sz="2200" dirty="0" smtClean="0">
                <a:latin typeface="Calibri"/>
                <a:cs typeface="Calibri"/>
              </a:rPr>
              <a:t>  </a:t>
            </a:r>
            <a:endParaRPr lang="en-US" sz="2200" dirty="0"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They </a:t>
            </a:r>
            <a:r>
              <a:rPr lang="en-US" sz="2200" dirty="0">
                <a:latin typeface="Calibri"/>
                <a:cs typeface="Calibri"/>
              </a:rPr>
              <a:t>include the albatross, fulmar, petrels, shearwaters and </a:t>
            </a:r>
            <a:r>
              <a:rPr lang="en-US" sz="2200" dirty="0" smtClean="0">
                <a:latin typeface="Calibri"/>
                <a:cs typeface="Calibri"/>
              </a:rPr>
              <a:t>prions </a:t>
            </a:r>
            <a:endParaRPr lang="en-US" sz="2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370" y="4273834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3520" y="4458499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/>
                <a:cs typeface="Calibri"/>
              </a:rPr>
              <a:t>l</a:t>
            </a:r>
            <a:r>
              <a:rPr lang="en-US" sz="1400" b="1" dirty="0" err="1" smtClean="0">
                <a:latin typeface="Calibri"/>
                <a:cs typeface="Calibri"/>
              </a:rPr>
              <a:t>aysan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lang="en-US" sz="1400" b="1" dirty="0">
                <a:latin typeface="Calibri"/>
                <a:cs typeface="Calibri"/>
              </a:rPr>
              <a:t>a</a:t>
            </a:r>
            <a:r>
              <a:rPr lang="en-US" sz="1400" b="1" dirty="0" smtClean="0">
                <a:latin typeface="Calibri"/>
                <a:cs typeface="Calibri"/>
              </a:rPr>
              <a:t>lbatross</a:t>
            </a:r>
            <a:endParaRPr lang="en-US" sz="1400" b="1" dirty="0">
              <a:latin typeface="Calibri"/>
              <a:cs typeface="Calibri"/>
            </a:endParaRPr>
          </a:p>
        </p:txBody>
      </p:sp>
      <p:pic>
        <p:nvPicPr>
          <p:cNvPr id="11" name="Picture 10" descr="laysan_chrysoptera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444533" y="769751"/>
            <a:ext cx="4441797" cy="35836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78036" y="4137942"/>
            <a:ext cx="18666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Chrysoptera</a:t>
            </a:r>
            <a:r>
              <a:rPr lang="en-US" sz="800" dirty="0">
                <a:solidFill>
                  <a:srgbClr val="000000"/>
                </a:solidFill>
              </a:rPr>
              <a:t>, via Creative Commons. 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2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1017432"/>
            <a:ext cx="38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smtClean="0">
                <a:latin typeface="Calibri"/>
                <a:cs typeface="Calibri"/>
              </a:rPr>
              <a:t>OTHER SEABIRDS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370" y="4273834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6491" y="4881945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f</a:t>
            </a:r>
            <a:r>
              <a:rPr lang="en-US" sz="1400" b="1" dirty="0" smtClean="0">
                <a:latin typeface="Calibri"/>
                <a:cs typeface="Calibri"/>
              </a:rPr>
              <a:t>rigate bird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35431" y="3698444"/>
            <a:ext cx="1764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D200-Paul, via Creative Commons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099" y="1731986"/>
            <a:ext cx="356366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 smtClean="0">
                <a:latin typeface="Calibri"/>
                <a:cs typeface="Calibri"/>
              </a:rPr>
              <a:t>This </a:t>
            </a:r>
            <a:r>
              <a:rPr lang="en-US" sz="2200" dirty="0">
                <a:latin typeface="Calibri"/>
                <a:cs typeface="Calibri"/>
              </a:rPr>
              <a:t>order (</a:t>
            </a:r>
            <a:r>
              <a:rPr lang="en-US" sz="2200" dirty="0" err="1">
                <a:latin typeface="Calibri"/>
                <a:cs typeface="Calibri"/>
              </a:rPr>
              <a:t>Pelecaniformes</a:t>
            </a:r>
            <a:r>
              <a:rPr lang="en-US" sz="2200" dirty="0">
                <a:latin typeface="Calibri"/>
                <a:cs typeface="Calibri"/>
              </a:rPr>
              <a:t>) includes the gannets, pelicans, boobies, tropic birds, cormorant, and frigate </a:t>
            </a:r>
            <a:r>
              <a:rPr lang="en-US" sz="2200" dirty="0" smtClean="0">
                <a:latin typeface="Calibri"/>
                <a:cs typeface="Calibri"/>
              </a:rPr>
              <a:t>birds</a:t>
            </a: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9" name="Picture 8" descr="Frigatebird_D200-Paul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444533" y="762001"/>
            <a:ext cx="4013667" cy="41199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44533" y="801988"/>
            <a:ext cx="1764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D200-Paul, via Creative Commons </a:t>
            </a:r>
          </a:p>
        </p:txBody>
      </p:sp>
      <p:pic>
        <p:nvPicPr>
          <p:cNvPr id="3" name="Picture 2" descr="power point sho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9" y="3978940"/>
            <a:ext cx="3411962" cy="2274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474" y="6265178"/>
            <a:ext cx="2703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cs typeface="Calibri"/>
              </a:rPr>
              <a:t>red-faced cormorant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" y="6010010"/>
            <a:ext cx="8530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4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93370" y="4273834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6275" y="238789"/>
            <a:ext cx="1388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Review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247" y="4612387"/>
            <a:ext cx="3659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	1. Diet</a:t>
            </a:r>
          </a:p>
          <a:p>
            <a:r>
              <a:rPr lang="en-US" sz="2400" dirty="0" smtClean="0">
                <a:latin typeface="Calibri"/>
                <a:cs typeface="Calibri"/>
              </a:rPr>
              <a:t>	2. Long-lived</a:t>
            </a:r>
          </a:p>
          <a:p>
            <a:r>
              <a:rPr lang="en-US" sz="2400" dirty="0" smtClean="0">
                <a:latin typeface="Calibri"/>
                <a:cs typeface="Calibri"/>
              </a:rPr>
              <a:t>	3. Few Chicks</a:t>
            </a:r>
          </a:p>
          <a:p>
            <a:r>
              <a:rPr lang="en-US" sz="2400" dirty="0" smtClean="0">
                <a:latin typeface="Calibri"/>
                <a:cs typeface="Calibri"/>
              </a:rPr>
              <a:t>	4. Hard-working Parents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7381" y="1240117"/>
            <a:ext cx="3860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1. Salt Glands </a:t>
            </a:r>
          </a:p>
          <a:p>
            <a:r>
              <a:rPr lang="en-US" sz="2400" dirty="0" smtClean="0">
                <a:latin typeface="Calibri"/>
                <a:cs typeface="Calibri"/>
              </a:rPr>
              <a:t>2. Dense bones</a:t>
            </a:r>
          </a:p>
          <a:p>
            <a:r>
              <a:rPr lang="en-US" sz="2400" dirty="0" smtClean="0">
                <a:latin typeface="Calibri"/>
                <a:cs typeface="Calibri"/>
              </a:rPr>
              <a:t>3. Special Shape feet and legs</a:t>
            </a:r>
          </a:p>
          <a:p>
            <a:r>
              <a:rPr lang="en-US" sz="2400" dirty="0" smtClean="0">
                <a:latin typeface="Calibri"/>
                <a:cs typeface="Calibri"/>
              </a:rPr>
              <a:t>4. Specialized wings</a:t>
            </a:r>
          </a:p>
          <a:p>
            <a:r>
              <a:rPr lang="en-US" sz="2400" dirty="0" smtClean="0">
                <a:latin typeface="Calibri"/>
                <a:cs typeface="Calibri"/>
              </a:rPr>
              <a:t>5. Waterproof coat</a:t>
            </a:r>
          </a:p>
          <a:p>
            <a:r>
              <a:rPr lang="en-US" sz="2400" dirty="0" smtClean="0">
                <a:latin typeface="Calibri"/>
                <a:cs typeface="Calibri"/>
              </a:rPr>
              <a:t>6. Unique head structure</a:t>
            </a:r>
          </a:p>
          <a:p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457864" y="2554941"/>
            <a:ext cx="234601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1</a:t>
            </a:r>
            <a:r>
              <a:rPr lang="en-US" sz="2400" dirty="0">
                <a:latin typeface="Calibri"/>
                <a:cs typeface="Calibri"/>
              </a:rPr>
              <a:t>.</a:t>
            </a:r>
            <a:r>
              <a:rPr lang="en-US" sz="2400" dirty="0" smtClean="0">
                <a:latin typeface="Calibri"/>
                <a:cs typeface="Calibri"/>
              </a:rPr>
              <a:t> Penguins</a:t>
            </a:r>
          </a:p>
          <a:p>
            <a:r>
              <a:rPr lang="en-US" sz="2400" dirty="0" smtClean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.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Alcids</a:t>
            </a:r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3</a:t>
            </a:r>
            <a:r>
              <a:rPr lang="en-US" sz="2400" dirty="0">
                <a:latin typeface="Calibri"/>
                <a:cs typeface="Calibri"/>
              </a:rPr>
              <a:t>.</a:t>
            </a:r>
            <a:r>
              <a:rPr lang="en-US" sz="2400" dirty="0" smtClean="0">
                <a:latin typeface="Calibri"/>
                <a:cs typeface="Calibri"/>
              </a:rPr>
              <a:t> Tubenoses</a:t>
            </a:r>
          </a:p>
          <a:p>
            <a:r>
              <a:rPr lang="en-US" sz="2400" dirty="0" smtClean="0">
                <a:latin typeface="Calibri"/>
                <a:cs typeface="Calibri"/>
              </a:rPr>
              <a:t>4</a:t>
            </a:r>
            <a:r>
              <a:rPr lang="en-US" sz="2400" dirty="0">
                <a:latin typeface="Calibri"/>
                <a:cs typeface="Calibri"/>
              </a:rPr>
              <a:t>.</a:t>
            </a:r>
            <a:r>
              <a:rPr lang="en-US" sz="2400" dirty="0" smtClean="0">
                <a:latin typeface="Calibri"/>
                <a:cs typeface="Calibri"/>
              </a:rPr>
              <a:t> Gull-like birds</a:t>
            </a:r>
          </a:p>
          <a:p>
            <a:r>
              <a:rPr lang="en-US" sz="2400" dirty="0" smtClean="0">
                <a:latin typeface="Calibri"/>
                <a:cs typeface="Calibri"/>
              </a:rPr>
              <a:t>5</a:t>
            </a:r>
            <a:r>
              <a:rPr lang="en-US" sz="2400" dirty="0">
                <a:latin typeface="Calibri"/>
                <a:cs typeface="Calibri"/>
              </a:rPr>
              <a:t>.</a:t>
            </a:r>
            <a:r>
              <a:rPr lang="en-US" sz="2400" dirty="0" smtClean="0">
                <a:latin typeface="Calibri"/>
                <a:cs typeface="Calibri"/>
              </a:rPr>
              <a:t> Other Seabirds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381" y="916951"/>
            <a:ext cx="71341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Seabirds have 6 physiological adaptations to life at sea: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4054" y="2241176"/>
            <a:ext cx="371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5 Main Groups of Seabirds: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235" y="4392706"/>
            <a:ext cx="3229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4 Specialized Behaviors: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4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bldLvl="2"/>
      <p:bldP spid="18" grpId="0" build="p" bldLvl="2"/>
      <p:bldP spid="29" grpId="0" build="p" bldLvl="2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138" y="1417638"/>
            <a:ext cx="4452336" cy="303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87063" y="2051784"/>
            <a:ext cx="80772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3200" b="1" dirty="0" smtClean="0">
              <a:solidFill>
                <a:srgbClr val="FFFFFF"/>
              </a:solidFill>
              <a:latin typeface="Georgia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3200" b="1" dirty="0" smtClean="0">
              <a:solidFill>
                <a:srgbClr val="FFFFFF"/>
              </a:solidFill>
              <a:latin typeface="Georgia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3200" b="1" dirty="0">
              <a:solidFill>
                <a:srgbClr val="FFFFFF"/>
              </a:solidFill>
              <a:latin typeface="Georgia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3200" b="1" dirty="0">
              <a:solidFill>
                <a:srgbClr val="FFFFFF"/>
              </a:solidFill>
              <a:latin typeface="Georgia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Seabirds spend most of their 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life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at sea </a:t>
            </a:r>
            <a:endParaRPr lang="en-US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 They find their food out at sea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 But, they all need to come to land to breed</a:t>
            </a:r>
            <a:endParaRPr lang="en-US" sz="2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177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chemeClr val="bg1"/>
                </a:solidFill>
                <a:latin typeface="Calibri"/>
                <a:cs typeface="Calibri"/>
              </a:rPr>
              <a:t>What makes a bird a seabird?</a:t>
            </a: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6827" y="4117804"/>
            <a:ext cx="2369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c</a:t>
            </a:r>
            <a:r>
              <a:rPr lang="en-US" sz="1600" dirty="0" smtClean="0">
                <a:latin typeface="Calibri"/>
                <a:cs typeface="Calibri"/>
              </a:rPr>
              <a:t>rested auklet </a:t>
            </a:r>
            <a:r>
              <a:rPr lang="en-US" sz="1000" dirty="0" smtClean="0">
                <a:sym typeface="Symbol"/>
              </a:rPr>
              <a:t> Ram </a:t>
            </a:r>
            <a:r>
              <a:rPr lang="en-US" sz="1000" dirty="0" err="1" smtClean="0">
                <a:sym typeface="Symbol"/>
              </a:rPr>
              <a:t>Papish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29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0" y="230925"/>
            <a:ext cx="775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All these species were in the presentation: NAME THEM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northern fulmar_rainbirder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162" y="4434295"/>
            <a:ext cx="3380435" cy="2392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5899" y="6420366"/>
            <a:ext cx="10424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err="1" smtClean="0">
                <a:solidFill>
                  <a:schemeClr val="bg1"/>
                </a:solidFill>
              </a:rPr>
              <a:t>Raiinbirder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5" descr="Common Murres_Ram Papis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87998" y="1777959"/>
            <a:ext cx="3833820" cy="25558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0080" y="3890713"/>
            <a:ext cx="1042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 descr="tufted puffin landing_Ram Papis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04" y="857248"/>
            <a:ext cx="3014324" cy="20095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47613" y="2565761"/>
            <a:ext cx="92650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6364" y="4059990"/>
            <a:ext cx="1042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2" name="Picture 11" descr="gwgu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028" y="944480"/>
            <a:ext cx="2288286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35899" y="3929436"/>
            <a:ext cx="10424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4" name="Picture 13" descr="800px-Male_greater_frigate_bird_in_fligh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9990"/>
            <a:ext cx="3114816" cy="20908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9717" y="5897146"/>
            <a:ext cx="23650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err="1" smtClean="0">
                <a:solidFill>
                  <a:schemeClr val="bg1"/>
                </a:solidFill>
              </a:rPr>
              <a:t>Charlesjsharp</a:t>
            </a:r>
            <a:r>
              <a:rPr lang="en-US" sz="800" dirty="0" smtClean="0">
                <a:solidFill>
                  <a:schemeClr val="bg1"/>
                </a:solidFill>
              </a:rPr>
              <a:t>, via Creative Commons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6" name="Picture 15" descr="800px-Emperor_penguins_(1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693" y="4326355"/>
            <a:ext cx="3373957" cy="22478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75704" y="6297256"/>
            <a:ext cx="23650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err="1">
                <a:solidFill>
                  <a:schemeClr val="bg1"/>
                </a:solidFill>
              </a:rPr>
              <a:t>l</a:t>
            </a:r>
            <a:r>
              <a:rPr lang="en-US" sz="800" dirty="0" err="1" smtClean="0">
                <a:solidFill>
                  <a:schemeClr val="bg1"/>
                </a:solidFill>
              </a:rPr>
              <a:t>in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</a:rPr>
              <a:t>padgham</a:t>
            </a:r>
            <a:r>
              <a:rPr lang="en-US" sz="800" dirty="0" smtClean="0">
                <a:solidFill>
                  <a:schemeClr val="bg1"/>
                </a:solidFill>
              </a:rPr>
              <a:t>, via Creative Commons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9" name="Picture 18" descr="800px-Sooty_tern_flying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449" y="857248"/>
            <a:ext cx="2887740" cy="19239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71265" y="2290345"/>
            <a:ext cx="23650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71265" y="923544"/>
            <a:ext cx="1488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Duncan Wright, </a:t>
            </a:r>
            <a:r>
              <a:rPr lang="en-US" sz="800" dirty="0" smtClean="0">
                <a:solidFill>
                  <a:schemeClr val="bg1"/>
                </a:solidFill>
              </a:rPr>
              <a:t>USFWS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2" name="Picture 21" descr="793px-Pair_of_Least_Auklets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724" y="2781205"/>
            <a:ext cx="2579447" cy="195166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27522" y="4460100"/>
            <a:ext cx="1488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charset="0"/>
              <a:buChar char="Ó"/>
            </a:pPr>
            <a:r>
              <a:rPr lang="en-US" sz="800" dirty="0" smtClean="0">
                <a:solidFill>
                  <a:schemeClr val="bg1"/>
                </a:solidFill>
              </a:rPr>
              <a:t>Robert Angell, </a:t>
            </a:r>
            <a:r>
              <a:rPr lang="en-US" sz="800" dirty="0" smtClean="0">
                <a:solidFill>
                  <a:schemeClr val="bg1"/>
                </a:solidFill>
              </a:rPr>
              <a:t>USFWS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0" name="Picture 9" descr="Crested Auklets_Ram Papish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851" y="2628899"/>
            <a:ext cx="2871845" cy="19600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971" y="4347452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FRIGATE BIRD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41" y="1890235"/>
            <a:ext cx="211632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COMMON MURRE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47693" y="6235700"/>
            <a:ext cx="262795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EMPEROR PENGUIN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5104" y="4059990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CRESTED AUKLET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88096" y="938933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TUFTED PUFFIN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65589" y="2126954"/>
            <a:ext cx="1981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GLAUCOUS-WINGED GULL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35162" y="2907435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LEAST AUKLET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1650" y="4708891"/>
            <a:ext cx="2554936" cy="411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NORTHERN FULMAR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15615" y="2216201"/>
            <a:ext cx="177248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SOOTY TERN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69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1135" y="2405471"/>
            <a:ext cx="79655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Despite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huge variation among different species, they all share similar 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characteristics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THEY ALL HAVE ADAPTATIONS FOR LIFE AT SEA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1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1690" y="846726"/>
            <a:ext cx="621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PHYSICAL ADAPTATIONS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28" y="2174108"/>
            <a:ext cx="62146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SALT GLANDS</a:t>
            </a:r>
          </a:p>
          <a:p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Imagine drinking only sea-water!  </a:t>
            </a:r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alt glands (</a:t>
            </a:r>
            <a:r>
              <a:rPr lang="en-US" sz="2200" dirty="0" err="1" smtClean="0">
                <a:solidFill>
                  <a:schemeClr val="bg1"/>
                </a:solidFill>
                <a:latin typeface="Calibri"/>
                <a:cs typeface="Calibri"/>
              </a:rPr>
              <a:t>Uropygial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 glands)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on their head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concentrate the salt</a:t>
            </a:r>
          </a:p>
          <a:p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When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lots of salt has built up, it either flows out of the gland (out the nostril), or the bird “sneezes” it out! </a:t>
            </a:r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salt-j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355" y="3560098"/>
            <a:ext cx="1666472" cy="2437252"/>
          </a:xfrm>
          <a:prstGeom prst="rect">
            <a:avLst/>
          </a:prstGeom>
        </p:spPr>
      </p:pic>
      <p:pic>
        <p:nvPicPr>
          <p:cNvPr id="5" name="Picture 4" descr="88256268_vyMCSkm9_Fulmarheadshot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637" y="92456"/>
            <a:ext cx="3500780" cy="24372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8637" y="2314264"/>
            <a:ext cx="9157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Steve </a:t>
            </a:r>
            <a:r>
              <a:rPr lang="en-US" sz="800" dirty="0" err="1" smtClean="0">
                <a:solidFill>
                  <a:schemeClr val="bg1"/>
                </a:solidFill>
              </a:rPr>
              <a:t>Garvie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8831" y="2529708"/>
            <a:ext cx="364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orthern fulmars: nostrils on top of bill</a:t>
            </a:r>
            <a:endParaRPr lang="en-US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84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7680" y="246102"/>
            <a:ext cx="67648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DENSE BONES</a:t>
            </a:r>
          </a:p>
          <a:p>
            <a:pPr lvl="0"/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0" algn="ctr"/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Many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diving seabirds (like penguins) have dense bones to reduce buoyancy when they dive deep for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food </a:t>
            </a:r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IMG_45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80" y="1895511"/>
            <a:ext cx="3617830" cy="2713373"/>
          </a:xfrm>
          <a:prstGeom prst="rect">
            <a:avLst/>
          </a:prstGeom>
        </p:spPr>
      </p:pic>
      <p:pic>
        <p:nvPicPr>
          <p:cNvPr id="2" name="Picture 1" descr="underwater-puffin_2317040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209" y="2872333"/>
            <a:ext cx="4959509" cy="3098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69322" y="5604949"/>
            <a:ext cx="887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Alex Mustard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4533" y="6031073"/>
            <a:ext cx="448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Atlantic puffin swimming underwater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60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347" y="496640"/>
            <a:ext cx="636857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</a:rPr>
              <a:t>                                FEET AND LEGS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hape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and size of feet and legs can tell us a lot about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a seabird</a:t>
            </a:r>
          </a:p>
          <a:p>
            <a:pPr lvl="0"/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0"/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Species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that spend a lot of time on the ocean (like puffins) usually have short, strong legs and webbed feet that act as paddles.  </a:t>
            </a:r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6354.Puffin Feet.jpg-550x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00" y="3516093"/>
            <a:ext cx="3894917" cy="2837826"/>
          </a:xfrm>
          <a:prstGeom prst="rect">
            <a:avLst/>
          </a:prstGeom>
        </p:spPr>
      </p:pic>
      <p:pic>
        <p:nvPicPr>
          <p:cNvPr id="6" name="Picture 5" descr="file_67_1-8c4b6103-77b0ccc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649" y="3928317"/>
            <a:ext cx="3718985" cy="2188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500" y="6353919"/>
            <a:ext cx="389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Atlantic puffin feet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24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347" y="788996"/>
            <a:ext cx="6368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1135" y="288704"/>
            <a:ext cx="81386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WINGS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Wing shape can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tell 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us a lot about a seabird’s feeding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behavior 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lbatross MarioQU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947847" y="4411783"/>
            <a:ext cx="3226487" cy="1785817"/>
          </a:xfrm>
          <a:prstGeom prst="rect">
            <a:avLst/>
          </a:prstGeom>
        </p:spPr>
      </p:pic>
      <p:pic>
        <p:nvPicPr>
          <p:cNvPr id="6" name="Picture 5" descr="tufted puffi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85057" y="4035389"/>
            <a:ext cx="2976559" cy="2301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257" y="1703441"/>
            <a:ext cx="379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Diving species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(like puffins) have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short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strong wings that act as paddles</a:t>
            </a:r>
          </a:p>
          <a:p>
            <a:pPr marL="285750" lvl="0" indent="-28575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Penguins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can’t fly at all!  </a:t>
            </a:r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lvl="0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7847" y="1611017"/>
            <a:ext cx="3444032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Species that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fly great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distances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have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long slender wings </a:t>
            </a:r>
          </a:p>
          <a:p>
            <a:pPr marL="285750" indent="-285750">
              <a:buFont typeface="Arial"/>
              <a:buChar char="•"/>
            </a:pPr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Wandering albatross have a wingspan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(wing tip to wing tip)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of over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11 foot!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15329" y="6015563"/>
            <a:ext cx="18562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Mario QU, via Creative Commons.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8347" y="6337162"/>
            <a:ext cx="2823343" cy="376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tufted puffin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0991" y="6341257"/>
            <a:ext cx="2823343" cy="376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wandering albatross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36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347" y="788996"/>
            <a:ext cx="6368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" name="Picture 2" descr="ESSY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4" y="152267"/>
            <a:ext cx="2001002" cy="2001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2646" y="152267"/>
            <a:ext cx="69313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WATERPROOF COAT</a:t>
            </a:r>
          </a:p>
          <a:p>
            <a:pPr lvl="0" algn="ctr"/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lvl="0"/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Many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seabirds spend most of their life in very cold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water</a:t>
            </a:r>
          </a:p>
          <a:p>
            <a:pPr marL="285750" lvl="0" indent="-285750">
              <a:buFont typeface="Arial"/>
              <a:buChar char="•"/>
            </a:pPr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Thick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layers of down and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feathers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keep them warm and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dry</a:t>
            </a:r>
          </a:p>
          <a:p>
            <a:pPr marL="285750" lvl="0" indent="-285750">
              <a:buFont typeface="Arial"/>
              <a:buChar char="•"/>
            </a:pPr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special gland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releases </a:t>
            </a: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oil to keep feathers 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waterproof</a:t>
            </a:r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emperor Penguin_by sandwichgi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28" y="3463878"/>
            <a:ext cx="3636436" cy="2727328"/>
          </a:xfrm>
          <a:prstGeom prst="rect">
            <a:avLst/>
          </a:prstGeom>
        </p:spPr>
      </p:pic>
      <p:pic>
        <p:nvPicPr>
          <p:cNvPr id="6" name="Picture 5" descr="Tufted Puffin Chick_Ram Papis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85" y="3463878"/>
            <a:ext cx="4090993" cy="2727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70985" y="5928115"/>
            <a:ext cx="8530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Ram </a:t>
            </a:r>
            <a:r>
              <a:rPr lang="en-US" sz="800" dirty="0" err="1" smtClean="0">
                <a:solidFill>
                  <a:schemeClr val="bg1"/>
                </a:solidFill>
              </a:rPr>
              <a:t>Papish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8892" y="5928115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sym typeface="Symbol"/>
              </a:rPr>
              <a:t>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</a:rPr>
              <a:t>Sandwichgirl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321" y="6197304"/>
            <a:ext cx="344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mperor penguin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3713" y="6241890"/>
            <a:ext cx="344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ufted puffin chick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16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347" y="788996"/>
            <a:ext cx="6368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230926"/>
            <a:ext cx="8305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HEAD STUCTURE</a:t>
            </a:r>
          </a:p>
          <a:p>
            <a:pPr lvl="0" algn="ctr"/>
            <a:endParaRPr 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Some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species have 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specialized adaptations to their head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high impact diving. </a:t>
            </a:r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0"/>
            <a:endParaRPr lang="en-US" sz="2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890" y="6097885"/>
            <a:ext cx="344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gannets diving for food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gannetBC3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8889" y="1852057"/>
            <a:ext cx="3927921" cy="38825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1746" y="1916806"/>
            <a:ext cx="45022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Gannets dive into the ocean from heights up to 130 feet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!</a:t>
            </a:r>
          </a:p>
          <a:p>
            <a:pPr marL="342900" lvl="0" indent="-342900">
              <a:buFont typeface="Arial"/>
              <a:buChar char="•"/>
            </a:pPr>
            <a:endParaRPr lang="en-US" sz="2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Reach speeds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of 60-90 mph when they hit the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water</a:t>
            </a: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Gulp in air as they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descend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ill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up air sacks around the neck and shoulder to protect them when they hit the water. </a:t>
            </a:r>
            <a:endParaRPr lang="en-US" sz="2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35" y="5320916"/>
            <a:ext cx="20441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sym typeface="Symbol"/>
              </a:rPr>
              <a:t>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Keith Marshall, via Creative Commons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</TotalTime>
  <Words>1083</Words>
  <Application>Microsoft Macintosh PowerPoint</Application>
  <PresentationFormat>On-screen Show (4:3)</PresentationFormat>
  <Paragraphs>263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Lesson 1: Seabird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Pribilof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Seabird?</dc:title>
  <dc:creator>Tonia Kushin</dc:creator>
  <cp:lastModifiedBy>Pam G</cp:lastModifiedBy>
  <cp:revision>86</cp:revision>
  <dcterms:created xsi:type="dcterms:W3CDTF">2017-06-06T06:32:28Z</dcterms:created>
  <dcterms:modified xsi:type="dcterms:W3CDTF">2017-09-05T00:43:49Z</dcterms:modified>
</cp:coreProperties>
</file>