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313" r:id="rId2"/>
    <p:sldId id="295" r:id="rId3"/>
    <p:sldId id="311" r:id="rId4"/>
    <p:sldId id="298" r:id="rId5"/>
    <p:sldId id="304" r:id="rId6"/>
    <p:sldId id="310" r:id="rId7"/>
    <p:sldId id="303" r:id="rId8"/>
    <p:sldId id="309" r:id="rId9"/>
    <p:sldId id="300" r:id="rId10"/>
    <p:sldId id="301" r:id="rId11"/>
    <p:sldId id="302" r:id="rId12"/>
    <p:sldId id="297" r:id="rId13"/>
    <p:sldId id="299" r:id="rId14"/>
    <p:sldId id="305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791"/>
    <a:srgbClr val="A0DED9"/>
    <a:srgbClr val="A0DEA7"/>
    <a:srgbClr val="94BBA7"/>
    <a:srgbClr val="007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48" autoAdjust="0"/>
  </p:normalViewPr>
  <p:slideViewPr>
    <p:cSldViewPr snapToGrid="0" snapToObjects="1">
      <p:cViewPr varScale="1">
        <p:scale>
          <a:sx n="99" d="100"/>
          <a:sy n="99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4389A-7492-C44B-A8D0-FB922BD8121D}" type="datetimeFigureOut">
              <a:rPr lang="en-US" smtClean="0"/>
              <a:pPr/>
              <a:t>9/4/17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11E62-A787-9648-B1E9-545A575DD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m.a.harding@gmail.com" TargetMode="External"/><Relationship Id="rId4" Type="http://schemas.openxmlformats.org/officeDocument/2006/relationships/hyperlink" Target="mailto:rampapish@yahoo.co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 dirty="0" smtClean="0">
                <a:latin typeface="+mn-lt"/>
                <a:cs typeface="Calibri"/>
              </a:rPr>
              <a:t>1</a:t>
            </a:r>
            <a:r>
              <a:rPr lang="en-US" dirty="0" smtClean="0">
                <a:latin typeface="+mn-lt"/>
                <a:cs typeface="Calibri"/>
              </a:rPr>
              <a:t>Auk Ecological Consulting:  </a:t>
            </a:r>
            <a:r>
              <a:rPr lang="en-US" dirty="0" smtClean="0">
                <a:latin typeface="+mn-lt"/>
                <a:cs typeface="Calibri"/>
                <a:hlinkClick r:id="rId3"/>
              </a:rPr>
              <a:t>a.m.a.harding@gmail.com</a:t>
            </a:r>
            <a:endParaRPr lang="en-US" dirty="0" smtClean="0">
              <a:latin typeface="+mn-lt"/>
              <a:cs typeface="Calibri"/>
            </a:endParaRPr>
          </a:p>
          <a:p>
            <a:r>
              <a:rPr lang="en-US" baseline="30000" dirty="0" smtClean="0">
                <a:latin typeface="+mn-lt"/>
                <a:cs typeface="Calibri"/>
              </a:rPr>
              <a:t>2</a:t>
            </a:r>
            <a:r>
              <a:rPr lang="en-US" dirty="0" smtClean="0">
                <a:latin typeface="+mn-lt"/>
                <a:cs typeface="Calibri"/>
              </a:rPr>
              <a:t>Ram </a:t>
            </a:r>
            <a:r>
              <a:rPr lang="en-US" dirty="0" err="1" smtClean="0">
                <a:latin typeface="+mn-lt"/>
                <a:cs typeface="Calibri"/>
              </a:rPr>
              <a:t>Papish</a:t>
            </a:r>
            <a:r>
              <a:rPr lang="en-US" dirty="0" smtClean="0">
                <a:latin typeface="+mn-lt"/>
                <a:cs typeface="Calibri"/>
              </a:rPr>
              <a:t>:  </a:t>
            </a:r>
            <a:r>
              <a:rPr lang="en-US" dirty="0" smtClean="0">
                <a:latin typeface="+mn-lt"/>
                <a:cs typeface="Calibri"/>
                <a:hlinkClick r:id="rId4"/>
              </a:rPr>
              <a:t>rampapish@yahoo.com</a:t>
            </a:r>
            <a:endParaRPr lang="en-US" dirty="0" smtClean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7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World</a:t>
            </a:r>
            <a:r>
              <a:rPr lang="en-US" i="1" baseline="0" dirty="0" smtClean="0"/>
              <a:t> Map: </a:t>
            </a:r>
            <a:r>
              <a:rPr lang="en-US" i="1" dirty="0" smtClean="0"/>
              <a:t>The World </a:t>
            </a:r>
            <a:r>
              <a:rPr lang="en-US" i="1" dirty="0" err="1" smtClean="0"/>
              <a:t>Factbook</a:t>
            </a:r>
            <a:r>
              <a:rPr lang="en-US" i="1" dirty="0" smtClean="0"/>
              <a:t> </a:t>
            </a:r>
            <a:r>
              <a:rPr lang="en-US" dirty="0" smtClean="0"/>
              <a:t>2013-14. Washington, DC: Central Intelligence Agency, 2013.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www.cia.gov</a:t>
            </a:r>
            <a:r>
              <a:rPr lang="en-US" dirty="0" smtClean="0"/>
              <a:t>/library/publications/the-world-</a:t>
            </a:r>
            <a:r>
              <a:rPr lang="en-US" dirty="0" err="1" smtClean="0"/>
              <a:t>factbook</a:t>
            </a:r>
            <a:r>
              <a:rPr lang="en-US" dirty="0" smtClean="0"/>
              <a:t>/</a:t>
            </a:r>
            <a:r>
              <a:rPr lang="en-US" dirty="0" err="1" smtClean="0"/>
              <a:t>index.html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Pribilof Islands are located North of the Aleutian Islands, in the Bering Sea. They are part of Alaska</a:t>
            </a:r>
            <a:r>
              <a:rPr lang="en-US" baseline="0" dirty="0" smtClean="0"/>
              <a:t> (USA)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88342-D8EE-4591-BB30-EBB2135A75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23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Northern fulmar is a tubenose (nostrils enclosed in a tube)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base of a bird's bill where the 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mandible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maxilla join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Parent puffins</a:t>
            </a:r>
            <a:r>
              <a:rPr lang="en-US" baseline="0" dirty="0" smtClean="0"/>
              <a:t> carry whole fish back to their chick at the colony.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9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6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DB5D-FC75-F340-B870-164EBF6F6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EDA1-B17C-834B-AAC0-37272F04FF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1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25825F-3C5C-E64E-B5E4-EDBB97E01A0F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2565" y="1594584"/>
            <a:ext cx="2548996" cy="1368169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507B8D"/>
                </a:solidFill>
                <a:latin typeface="Calibri"/>
                <a:cs typeface="Calibri"/>
              </a:rPr>
              <a:t>Lesson 1: Seabirds of the Pribilof Islands, Alaska</a:t>
            </a:r>
            <a:endParaRPr lang="en-US" sz="4000" b="1" dirty="0">
              <a:solidFill>
                <a:srgbClr val="507B8D"/>
              </a:solidFill>
              <a:latin typeface="Calibri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82856" y="1167"/>
            <a:ext cx="5061144" cy="6858000"/>
            <a:chOff x="4082856" y="1167"/>
            <a:chExt cx="506114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2856" y="1167"/>
              <a:ext cx="5061144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994952" y="6561446"/>
              <a:ext cx="9797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Symbol" charset="0"/>
                <a:buChar char="Ó"/>
              </a:pPr>
              <a:r>
                <a:rPr lang="en-US" sz="900" dirty="0" smtClean="0">
                  <a:solidFill>
                    <a:srgbClr val="000000"/>
                  </a:solidFill>
                </a:rPr>
                <a:t>Ram</a:t>
              </a:r>
              <a:r>
                <a:rPr lang="en-US" sz="900" dirty="0" smtClean="0">
                  <a:solidFill>
                    <a:schemeClr val="bg1"/>
                  </a:solidFill>
                </a:rPr>
                <a:t> </a:t>
              </a:r>
              <a:r>
                <a:rPr lang="en-US" sz="900" dirty="0" err="1" smtClean="0"/>
                <a:t>Papish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061" y="5959238"/>
            <a:ext cx="4687520" cy="795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0818" y="1167"/>
            <a:ext cx="25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243C4C"/>
                </a:solidFill>
              </a:rPr>
              <a:t>SEABIRDS</a:t>
            </a:r>
            <a:endParaRPr lang="en-US" sz="3600" dirty="0">
              <a:solidFill>
                <a:srgbClr val="243C4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951" y="5959238"/>
            <a:ext cx="304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Ann Harding</a:t>
            </a:r>
            <a:r>
              <a:rPr lang="en-US" baseline="30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 and Ram Papish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5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366" y="0"/>
            <a:ext cx="47235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Tufted puffin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a single egg in a burrow or rocky crevice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gg is incubated for about 45 days, and the chick fledges (leaves the colony) between 40-55 days old 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Adults carry many fish (and sometimes squid) crosswise in their bill to deliver to their chick at the colony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78943" y="1053011"/>
            <a:ext cx="6318067" cy="42120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93388" y="6013661"/>
            <a:ext cx="1096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Ram </a:t>
            </a:r>
            <a:r>
              <a:rPr lang="en-US" sz="1100" dirty="0" err="1">
                <a:solidFill>
                  <a:srgbClr val="000000"/>
                </a:solidFill>
              </a:rPr>
              <a:t>Papish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73633" y="6550223"/>
            <a:ext cx="2270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© Chris Barger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744" y="586650"/>
            <a:ext cx="46022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Horned puffin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First breed at 3-5 years old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a single egg in rocky crevices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5217190"/>
            <a:ext cx="4740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Bill adapted to carry a number of fish. Record of  62 fish carried by one bird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119708"/>
            <a:ext cx="4740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Small fleshy “horn” above the eyes</a:t>
            </a:r>
          </a:p>
        </p:txBody>
      </p:sp>
    </p:spTree>
    <p:extLst>
      <p:ext uri="{BB962C8B-B14F-4D97-AF65-F5344CB8AC3E}">
        <p14:creationId xmlns:p14="http://schemas.microsoft.com/office/powerpoint/2010/main" val="290562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st Auklet_Ram Papi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3165" cy="6875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9360" y="6596390"/>
            <a:ext cx="1576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0000"/>
                </a:solidFill>
              </a:rPr>
              <a:t>© Ram </a:t>
            </a:r>
            <a:r>
              <a:rPr lang="en-US" sz="1100" dirty="0" err="1" smtClean="0">
                <a:solidFill>
                  <a:srgbClr val="000000"/>
                </a:solidFill>
              </a:rPr>
              <a:t>Papish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45" y="231243"/>
            <a:ext cx="4473393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Least auklet</a:t>
            </a:r>
          </a:p>
          <a:p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Smallest species 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of Auk (or </a:t>
            </a:r>
            <a:r>
              <a:rPr lang="en-US" sz="2800" dirty="0" err="1" smtClean="0">
                <a:solidFill>
                  <a:schemeClr val="bg1"/>
                </a:solidFill>
                <a:latin typeface="Calibri"/>
                <a:cs typeface="Calibri"/>
              </a:rPr>
              <a:t>Alcid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Eats zooplankton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Like other Auks, they use 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	their wings to “fly” 	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under water to catch their 	prey 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Nests in rocky crevices, in large colonies of up to a million birds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81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sted Auklets_Ram Pap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907" y="0"/>
            <a:ext cx="10057414" cy="6864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6589" y="6524986"/>
            <a:ext cx="1497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© Ram </a:t>
            </a:r>
            <a:r>
              <a:rPr lang="en-US" sz="1100" dirty="0" err="1" smtClean="0">
                <a:solidFill>
                  <a:schemeClr val="bg1"/>
                </a:solidFill>
              </a:rPr>
              <a:t>Papish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931"/>
            <a:ext cx="4473393" cy="58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Crested auklet</a:t>
            </a:r>
          </a:p>
          <a:p>
            <a:endParaRPr lang="en-US" sz="3200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Belongs to the Auk (or </a:t>
            </a:r>
            <a:r>
              <a:rPr lang="en-US" sz="2400" dirty="0" err="1" smtClean="0">
                <a:solidFill>
                  <a:schemeClr val="bg1"/>
                </a:solidFill>
                <a:latin typeface="Calibri"/>
                <a:cs typeface="Calibri"/>
              </a:rPr>
              <a:t>Alcid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) family (same as the puffin)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ests in dense colonies (up to 1 million individuals) in the Bering Sea and the Sea of Okhotsk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Often breeds in mixed colonies, with the least auklet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Has a striking citrus scent! 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26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akeet Ryan P. O'Donnell_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342" y="3915834"/>
            <a:ext cx="3973658" cy="2638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8" y="141083"/>
            <a:ext cx="77827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Parakeet auklet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Unusual bill structure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probably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an adaptation for handling slimy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prey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, like jellyfish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Walks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mostly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on the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legs and not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toes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Nests in bare rock crevices or burrows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Lays one egg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Eats zooplankton and larval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fish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40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 point 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04" y="0"/>
            <a:ext cx="10287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734"/>
            <a:ext cx="47235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Red-faced cormorant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Use large web feet to swim underwater to find food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Feathers are not naturally waterproof, and they have to groom their feathers with oil from gland at base of tail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Their favorite food is fish that live close to the ocean floor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5004" y="6583184"/>
            <a:ext cx="11036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Ram </a:t>
            </a:r>
            <a:r>
              <a:rPr lang="en-US" sz="1100" dirty="0" err="1" smtClean="0">
                <a:solidFill>
                  <a:schemeClr val="bg1"/>
                </a:solidFill>
              </a:rPr>
              <a:t>Papish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6789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13" y="965826"/>
            <a:ext cx="7897175" cy="5536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6763" y="307900"/>
            <a:ext cx="6150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Where are the Pribilof Islands?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8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st Auklet flight_Ram Papi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021" y="0"/>
            <a:ext cx="10287001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03" y="2559143"/>
            <a:ext cx="8600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Estimated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2.8 million seabirds </a:t>
            </a: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Pribilof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Islands were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incorporated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into the Alaska Maritime National Wildlife Refuge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in the 1980s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296" y="635045"/>
            <a:ext cx="89707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Globally important site for breeding seabirds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2381" y="6581000"/>
            <a:ext cx="148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Ram </a:t>
            </a:r>
            <a:r>
              <a:rPr lang="en-US" sz="1200" dirty="0" err="1" smtClean="0">
                <a:solidFill>
                  <a:schemeClr val="bg1"/>
                </a:solidFill>
              </a:rPr>
              <a:t>Papish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3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LKI_Romano_RLKI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726" y="837763"/>
            <a:ext cx="4769274" cy="4556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01" y="154053"/>
            <a:ext cx="432662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Red-legged kittiwakes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80% of world population breeds on the Pribilof Islands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Plunges into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the water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or dips head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underwater to catch fish and invertebrates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Feeds mostly on </a:t>
            </a:r>
            <a:r>
              <a:rPr lang="en-US" sz="2800" dirty="0" err="1" smtClean="0">
                <a:solidFill>
                  <a:schemeClr val="bg1"/>
                </a:solidFill>
                <a:latin typeface="Calibri"/>
                <a:cs typeface="Calibri"/>
              </a:rPr>
              <a:t>myctophids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(lantern fish)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one egg</a:t>
            </a:r>
          </a:p>
          <a:p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19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legged Kittiwake in flight_Chris Barg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384" y="0"/>
            <a:ext cx="10819855" cy="7213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4462" y="6684743"/>
            <a:ext cx="143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Chris Barger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4545"/>
            <a:ext cx="4473393" cy="6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Black-legged kittiwakes</a:t>
            </a:r>
          </a:p>
          <a:p>
            <a:endParaRPr lang="en-US" sz="3200" b="1" i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3200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Circumpolar breeding distribution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one to three eggs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Larger body size, but 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smaller eyes than the </a:t>
            </a:r>
          </a:p>
          <a:p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red-legged kittiwake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Generalist feeder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90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0616" y="13703"/>
            <a:ext cx="4204028" cy="556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Glaucous</a:t>
            </a:r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-winged gull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Calibri"/>
                <a:cs typeface="Calibri"/>
              </a:rPr>
              <a:t>Non-Breeders on </a:t>
            </a:r>
            <a:r>
              <a:rPr lang="en-US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Pribilofs</a:t>
            </a:r>
            <a:endParaRPr lang="en-US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Calibri"/>
                <a:cs typeface="Calibri"/>
              </a:rPr>
              <a:t>Glaucous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 comes from the </a:t>
            </a:r>
            <a:r>
              <a:rPr lang="en-US" sz="2400" dirty="0" err="1" smtClean="0">
                <a:solidFill>
                  <a:schemeClr val="bg1"/>
                </a:solidFill>
                <a:latin typeface="Calibri"/>
                <a:cs typeface="Calibri"/>
              </a:rPr>
              <a:t>latin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bri"/>
                <a:cs typeface="Calibri"/>
              </a:rPr>
              <a:t>glaucus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, meaning “bluish-grey or green”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/>
              <a:t>from </a:t>
            </a:r>
            <a:r>
              <a:rPr lang="en-US" sz="2400" dirty="0" smtClean="0"/>
              <a:t>the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ays 2-3 eggs in a nest on cliffs, flat ground, and even roof-tops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Eats marine 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invertebrates and fishes. Eggs and chicks of seabirds. Scavenges carrion and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refuse</a:t>
            </a:r>
          </a:p>
        </p:txBody>
      </p:sp>
      <p:pic>
        <p:nvPicPr>
          <p:cNvPr id="5" name="Picture 4" descr="gwgu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3"/>
            <a:ext cx="4903470" cy="6858000"/>
          </a:xfrm>
          <a:prstGeom prst="rect">
            <a:avLst/>
          </a:prstGeom>
        </p:spPr>
      </p:pic>
      <p:pic>
        <p:nvPicPr>
          <p:cNvPr id="2" name="Picture 1" descr="Glaucous winged gull chick_Chris Barg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0" y="4125684"/>
            <a:ext cx="3544476" cy="236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0367" y="6211669"/>
            <a:ext cx="227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/>
                <a:cs typeface="Calibri"/>
              </a:rPr>
              <a:t>© Chris Barger</a:t>
            </a: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2270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© Ram </a:t>
            </a:r>
            <a:r>
              <a:rPr lang="en-US" sz="1100" dirty="0" err="1" smtClean="0">
                <a:solidFill>
                  <a:schemeClr val="bg1"/>
                </a:solidFill>
              </a:rPr>
              <a:t>Papish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1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6060" y="0"/>
            <a:ext cx="10354492" cy="6902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2444" y="0"/>
            <a:ext cx="4095988" cy="6487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Northern fulmar</a:t>
            </a:r>
          </a:p>
          <a:p>
            <a:pPr>
              <a:lnSpc>
                <a:spcPct val="70000"/>
              </a:lnSpc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Gull-like relative of albatross and shearwater</a:t>
            </a:r>
          </a:p>
          <a:p>
            <a:pPr marL="457200" indent="-457200">
              <a:lnSpc>
                <a:spcPct val="70000"/>
              </a:lnSpc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Long-lived (average adult life-span of 32 years)</a:t>
            </a:r>
          </a:p>
          <a:p>
            <a:pPr marL="457200" indent="-457200">
              <a:lnSpc>
                <a:spcPct val="70000"/>
              </a:lnSpc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one egg in nests on steep cliffs</a:t>
            </a: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Eats fish, squid, zooplankton, and offal from fishing vessels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88463" y="6617902"/>
            <a:ext cx="1096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Ram </a:t>
            </a:r>
            <a:r>
              <a:rPr lang="en-US" sz="1100" dirty="0" err="1">
                <a:solidFill>
                  <a:schemeClr val="bg1"/>
                </a:solidFill>
              </a:rPr>
              <a:t>Papish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6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5227" y="-63138"/>
            <a:ext cx="10512335" cy="7008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0862" y="0"/>
            <a:ext cx="5445814" cy="68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Thick-billed </a:t>
            </a:r>
            <a:r>
              <a:rPr lang="en-US" sz="3200" b="1" i="1" dirty="0" err="1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urre</a:t>
            </a:r>
            <a:endParaRPr lang="en-US" sz="3200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argest living species in the Auk family (the extinct Great Auk was larger)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Has a thicker, shorter bill than the common </a:t>
            </a:r>
            <a:r>
              <a:rPr lang="en-US" sz="2800" dirty="0" err="1" smtClean="0">
                <a:solidFill>
                  <a:schemeClr val="bg1"/>
                </a:solidFill>
                <a:latin typeface="Calibri"/>
                <a:cs typeface="Calibri"/>
              </a:rPr>
              <a:t>murre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,  has a white gape stripe.*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Lays a single egg on narrow ledges and steep cliffs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Can dive to depths of 150 meters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(450 feet or 1.5 football fields)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!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45227" y="6645161"/>
            <a:ext cx="1096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© Ram </a:t>
            </a:r>
            <a:r>
              <a:rPr lang="en-US" sz="1100" dirty="0" err="1">
                <a:solidFill>
                  <a:srgbClr val="000000"/>
                </a:solidFill>
              </a:rPr>
              <a:t>Papish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5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 Murres_Ram Papi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75531" y="1480345"/>
            <a:ext cx="6453188" cy="4302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423"/>
            <a:ext cx="2270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© Ram </a:t>
            </a:r>
            <a:r>
              <a:rPr lang="en-US" sz="1100" dirty="0" err="1" smtClean="0">
                <a:solidFill>
                  <a:schemeClr val="bg1"/>
                </a:solidFill>
              </a:rPr>
              <a:t>Papish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0482" y="0"/>
            <a:ext cx="4723518" cy="707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   </a:t>
            </a:r>
            <a:r>
              <a:rPr lang="en-US" sz="3200" b="1" i="1" dirty="0" smtClean="0">
                <a:solidFill>
                  <a:schemeClr val="bg1"/>
                </a:solidFill>
                <a:latin typeface="Calibri"/>
                <a:cs typeface="Calibri"/>
              </a:rPr>
              <a:t>Common </a:t>
            </a:r>
            <a:r>
              <a:rPr lang="en-US" sz="3200" b="1" i="1" dirty="0" err="1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Calibri"/>
                <a:cs typeface="Calibri"/>
              </a:rPr>
              <a:t>urre</a:t>
            </a:r>
            <a:endParaRPr lang="en-US" sz="3200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Also known as the common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uillemot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Breeds in dense colonies, on narrow cliff ledges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The single egg is laid on bare rock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Eats mostly small, schooling fish 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Single fish are held in the bill and carried back to the chick at the colony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04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</TotalTime>
  <Words>719</Words>
  <Application>Microsoft Macintosh PowerPoint</Application>
  <PresentationFormat>On-screen Show (4:3)</PresentationFormat>
  <Paragraphs>158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Lesson 1: Seabirds of the Pribilof Islands,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Pribilof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Seabird?</dc:title>
  <dc:creator>Tonia Kushin</dc:creator>
  <cp:lastModifiedBy>Pam G</cp:lastModifiedBy>
  <cp:revision>89</cp:revision>
  <dcterms:created xsi:type="dcterms:W3CDTF">2017-06-06T05:31:17Z</dcterms:created>
  <dcterms:modified xsi:type="dcterms:W3CDTF">2017-09-05T00:37:08Z</dcterms:modified>
</cp:coreProperties>
</file>