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330" r:id="rId2"/>
    <p:sldId id="314" r:id="rId3"/>
    <p:sldId id="315" r:id="rId4"/>
    <p:sldId id="316" r:id="rId5"/>
    <p:sldId id="317" r:id="rId6"/>
    <p:sldId id="318" r:id="rId7"/>
    <p:sldId id="319" r:id="rId8"/>
    <p:sldId id="320" r:id="rId9"/>
    <p:sldId id="328" r:id="rId10"/>
    <p:sldId id="329" r:id="rId11"/>
    <p:sldId id="332" r:id="rId12"/>
    <p:sldId id="321" r:id="rId13"/>
    <p:sldId id="322" r:id="rId14"/>
    <p:sldId id="323" r:id="rId15"/>
    <p:sldId id="325" r:id="rId16"/>
    <p:sldId id="326" r:id="rId17"/>
    <p:sldId id="327" r:id="rId18"/>
    <p:sldId id="33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9722"/>
    <a:srgbClr val="BD9722"/>
    <a:srgbClr val="A1DED9"/>
    <a:srgbClr val="A0DED9"/>
    <a:srgbClr val="75DED9"/>
    <a:srgbClr val="27C5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4" autoAdjust="0"/>
    <p:restoredTop sz="88479" autoAdjust="0"/>
  </p:normalViewPr>
  <p:slideViewPr>
    <p:cSldViewPr snapToGrid="0" snapToObjects="1">
      <p:cViewPr>
        <p:scale>
          <a:sx n="100" d="100"/>
          <a:sy n="100" d="100"/>
        </p:scale>
        <p:origin x="-60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616"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a:defRPr>
            </a:lvl1pPr>
          </a:lstStyle>
          <a:p>
            <a:fld id="{FFF4389A-7492-C44B-A8D0-FB922BD8121D}" type="datetimeFigureOut">
              <a:rPr lang="en-US" smtClean="0"/>
              <a:pPr/>
              <a:t>9/4/17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a:defRPr>
            </a:lvl1pPr>
          </a:lstStyle>
          <a:p>
            <a:fld id="{FCC11E62-A787-9648-B1E9-545A575DD62F}" type="slidenum">
              <a:rPr lang="en-US" smtClean="0"/>
              <a:pPr/>
              <a:t>‹#›</a:t>
            </a:fld>
            <a:endParaRPr lang="en-US" dirty="0"/>
          </a:p>
        </p:txBody>
      </p:sp>
    </p:spTree>
    <p:extLst>
      <p:ext uri="{BB962C8B-B14F-4D97-AF65-F5344CB8AC3E}">
        <p14:creationId xmlns:p14="http://schemas.microsoft.com/office/powerpoint/2010/main" val="40446030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libri"/>
        <a:ea typeface="+mn-ea"/>
        <a:cs typeface="+mn-cs"/>
      </a:defRPr>
    </a:lvl1pPr>
    <a:lvl2pPr marL="457200" algn="l" defTabSz="457200" rtl="0" eaLnBrk="1" latinLnBrk="0" hangingPunct="1">
      <a:defRPr sz="1200" kern="1200">
        <a:solidFill>
          <a:schemeClr val="tx1"/>
        </a:solidFill>
        <a:latin typeface="Calibri"/>
        <a:ea typeface="+mn-ea"/>
        <a:cs typeface="+mn-cs"/>
      </a:defRPr>
    </a:lvl2pPr>
    <a:lvl3pPr marL="914400" algn="l" defTabSz="457200" rtl="0" eaLnBrk="1" latinLnBrk="0" hangingPunct="1">
      <a:defRPr sz="1200" kern="1200">
        <a:solidFill>
          <a:schemeClr val="tx1"/>
        </a:solidFill>
        <a:latin typeface="Calibri"/>
        <a:ea typeface="+mn-ea"/>
        <a:cs typeface="+mn-cs"/>
      </a:defRPr>
    </a:lvl3pPr>
    <a:lvl4pPr marL="1371600" algn="l" defTabSz="457200" rtl="0" eaLnBrk="1" latinLnBrk="0" hangingPunct="1">
      <a:defRPr sz="1200" kern="1200">
        <a:solidFill>
          <a:schemeClr val="tx1"/>
        </a:solidFill>
        <a:latin typeface="Calibri"/>
        <a:ea typeface="+mn-ea"/>
        <a:cs typeface="+mn-cs"/>
      </a:defRPr>
    </a:lvl4pPr>
    <a:lvl5pPr marL="1828800" algn="l" defTabSz="457200" rtl="0" eaLnBrk="1" latinLnBrk="0" hangingPunct="1">
      <a:defRPr sz="1200" kern="1200">
        <a:solidFill>
          <a:schemeClr val="tx1"/>
        </a:solidFill>
        <a:latin typeface="Calibr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mailto:a.m.a.harding@gmail.co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30000" dirty="0" smtClean="0">
                <a:solidFill>
                  <a:schemeClr val="tx1"/>
                </a:solidFill>
                <a:latin typeface="Calibri"/>
                <a:ea typeface="+mn-ea"/>
                <a:cs typeface="Calibri"/>
              </a:rPr>
              <a:t>1</a:t>
            </a:r>
            <a:r>
              <a:rPr lang="en-US" sz="1200" kern="1200" dirty="0" smtClean="0">
                <a:solidFill>
                  <a:schemeClr val="tx1"/>
                </a:solidFill>
                <a:latin typeface="Calibri"/>
                <a:ea typeface="+mn-ea"/>
                <a:cs typeface="Calibri"/>
              </a:rPr>
              <a:t>Ann Harding, Auk Ecological Consulting:  </a:t>
            </a:r>
            <a:r>
              <a:rPr lang="en-US" sz="1200" kern="1200" dirty="0" smtClean="0">
                <a:solidFill>
                  <a:schemeClr val="tx1"/>
                </a:solidFill>
                <a:latin typeface="Calibri"/>
                <a:ea typeface="+mn-ea"/>
                <a:cs typeface="Calibri"/>
                <a:hlinkClick r:id="rId3"/>
              </a:rPr>
              <a:t>a.m.a.harding@gmail.com</a:t>
            </a:r>
            <a:endParaRPr lang="en-US" sz="1200" kern="1200" dirty="0" smtClean="0">
              <a:solidFill>
                <a:schemeClr val="tx1"/>
              </a:solidFill>
              <a:latin typeface="Calibri"/>
              <a:ea typeface="+mn-ea"/>
              <a:cs typeface="Calibri"/>
            </a:endParaRP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a:t>
            </a:fld>
            <a:endParaRPr lang="en-US"/>
          </a:p>
        </p:txBody>
      </p:sp>
    </p:spTree>
    <p:extLst>
      <p:ext uri="{BB962C8B-B14F-4D97-AF65-F5344CB8AC3E}">
        <p14:creationId xmlns:p14="http://schemas.microsoft.com/office/powerpoint/2010/main" val="123787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effectLst/>
                <a:latin typeface="Calibri"/>
              </a:rPr>
              <a:t>Kleptoparasites</a:t>
            </a:r>
            <a:r>
              <a:rPr lang="en-US" sz="1200" dirty="0" smtClean="0">
                <a:effectLst/>
                <a:latin typeface="Calibri"/>
              </a:rPr>
              <a:t> steal food from other seabirds (frigate birds and </a:t>
            </a:r>
            <a:r>
              <a:rPr lang="en-US" sz="1200" dirty="0" err="1" smtClean="0">
                <a:effectLst/>
                <a:latin typeface="Calibri"/>
              </a:rPr>
              <a:t>skuas</a:t>
            </a:r>
            <a:r>
              <a:rPr lang="en-US" sz="1200" dirty="0" smtClean="0">
                <a:effectLst/>
                <a:latin typeface="Calibri"/>
              </a:rPr>
              <a:t>). This method of hunting usually supplements other methods of foraging.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10</a:t>
            </a:fld>
            <a:endParaRPr lang="en-US" dirty="0"/>
          </a:p>
        </p:txBody>
      </p:sp>
    </p:spTree>
    <p:extLst>
      <p:ext uri="{BB962C8B-B14F-4D97-AF65-F5344CB8AC3E}">
        <p14:creationId xmlns:p14="http://schemas.microsoft.com/office/powerpoint/2010/main" val="64189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a:rPr>
              <a:t>Gulls, </a:t>
            </a:r>
            <a:r>
              <a:rPr lang="en-US" sz="1200" dirty="0" err="1" smtClean="0">
                <a:effectLst/>
                <a:latin typeface="Calibri"/>
              </a:rPr>
              <a:t>skuas</a:t>
            </a:r>
            <a:r>
              <a:rPr lang="en-US" sz="1200" dirty="0" smtClean="0">
                <a:effectLst/>
                <a:latin typeface="Calibri"/>
              </a:rPr>
              <a:t>, and giant petrels will often take eggs, chicks and even small adults from seabird colonies. The great </a:t>
            </a:r>
            <a:r>
              <a:rPr lang="en-US" sz="1200" dirty="0" err="1" smtClean="0">
                <a:effectLst/>
                <a:latin typeface="Calibri"/>
              </a:rPr>
              <a:t>skua</a:t>
            </a:r>
            <a:r>
              <a:rPr lang="en-US" sz="1200" dirty="0" smtClean="0">
                <a:effectLst/>
                <a:latin typeface="Calibri"/>
              </a:rPr>
              <a:t> will often take adult puffins and gulls, and the giant petrel will even tackle an albatross! Yikes! </a:t>
            </a:r>
            <a:endParaRPr lang="en-US" dirty="0" smtClean="0"/>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11</a:t>
            </a:fld>
            <a:endParaRPr lang="en-US" dirty="0"/>
          </a:p>
        </p:txBody>
      </p:sp>
    </p:spTree>
    <p:extLst>
      <p:ext uri="{BB962C8B-B14F-4D97-AF65-F5344CB8AC3E}">
        <p14:creationId xmlns:p14="http://schemas.microsoft.com/office/powerpoint/2010/main" val="270734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C11E62-A787-9648-B1E9-545A575DD62F}" type="slidenum">
              <a:rPr lang="en-US" smtClean="0"/>
              <a:pPr/>
              <a:t>12</a:t>
            </a:fld>
            <a:endParaRPr lang="en-US" dirty="0"/>
          </a:p>
        </p:txBody>
      </p:sp>
    </p:spTree>
    <p:extLst>
      <p:ext uri="{BB962C8B-B14F-4D97-AF65-F5344CB8AC3E}">
        <p14:creationId xmlns:p14="http://schemas.microsoft.com/office/powerpoint/2010/main" val="1848956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Many species carry whole prey in their bill. These species maximize the value of the meals by choosing large and nutritious prey species. </a:t>
            </a:r>
            <a:r>
              <a:rPr lang="en-US" sz="1200" kern="1200" dirty="0" err="1" smtClean="0">
                <a:solidFill>
                  <a:schemeClr val="tx1"/>
                </a:solidFill>
                <a:effectLst/>
                <a:ea typeface="+mn-ea"/>
                <a:cs typeface="+mn-cs"/>
              </a:rPr>
              <a:t>Murres</a:t>
            </a:r>
            <a:r>
              <a:rPr lang="en-US" sz="1200" kern="1200" dirty="0" smtClean="0">
                <a:solidFill>
                  <a:schemeClr val="tx1"/>
                </a:solidFill>
                <a:effectLst/>
                <a:ea typeface="+mn-ea"/>
                <a:cs typeface="+mn-cs"/>
              </a:rPr>
              <a:t> and many species of tern carry single prey items back to their chick, whereas puffins may carry over 30 items in their bill!</a:t>
            </a:r>
            <a:r>
              <a:rPr lang="en-US" dirty="0" smtClean="0">
                <a:effectLst/>
              </a:rPr>
              <a:t> </a:t>
            </a:r>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Common Tern:</a:t>
            </a:r>
            <a:endParaRPr lang="en-US" dirty="0" smtClean="0">
              <a:solidFill>
                <a:schemeClr val="bg1"/>
              </a:solidFill>
            </a:endParaRPr>
          </a:p>
          <a:p>
            <a:pPr lvl="0"/>
            <a:r>
              <a:rPr lang="en-US" dirty="0" smtClean="0">
                <a:solidFill>
                  <a:schemeClr val="bg1"/>
                </a:solidFill>
              </a:rPr>
              <a:t>Circumpolar distribution</a:t>
            </a:r>
          </a:p>
          <a:p>
            <a:r>
              <a:rPr lang="en-US" dirty="0" smtClean="0">
                <a:solidFill>
                  <a:schemeClr val="bg1"/>
                </a:solidFill>
              </a:rPr>
              <a:t> </a:t>
            </a:r>
          </a:p>
          <a:p>
            <a:pPr lvl="0"/>
            <a:r>
              <a:rPr lang="en-US" dirty="0" smtClean="0">
                <a:solidFill>
                  <a:schemeClr val="bg1"/>
                </a:solidFill>
              </a:rPr>
              <a:t>Plunge-dive (from heights of about 3-10ft), and dive no deeper than 50cm underwater. </a:t>
            </a:r>
          </a:p>
          <a:p>
            <a:r>
              <a:rPr lang="en-US" dirty="0" smtClean="0">
                <a:solidFill>
                  <a:schemeClr val="bg1"/>
                </a:solidFill>
              </a:rPr>
              <a:t> </a:t>
            </a:r>
          </a:p>
          <a:p>
            <a:pPr lvl="0"/>
            <a:r>
              <a:rPr lang="en-US" dirty="0" smtClean="0">
                <a:solidFill>
                  <a:schemeClr val="bg1"/>
                </a:solidFill>
              </a:rPr>
              <a:t>Has the longest migration of any bird. Travelling from the Arctic to spend winters in the Antarctic (11,000 miles of more!).</a:t>
            </a:r>
          </a:p>
          <a:p>
            <a:r>
              <a:rPr lang="en-US" dirty="0" smtClean="0">
                <a:solidFill>
                  <a:schemeClr val="bg1"/>
                </a:solidFill>
              </a:rPr>
              <a:t> </a:t>
            </a:r>
          </a:p>
          <a:p>
            <a:r>
              <a:rPr lang="en-US" dirty="0" smtClean="0">
                <a:solidFill>
                  <a:schemeClr val="bg1"/>
                </a:solidFill>
              </a:rPr>
              <a:t> </a:t>
            </a:r>
          </a:p>
          <a:p>
            <a:r>
              <a:rPr lang="en-US" dirty="0" smtClean="0">
                <a:solidFill>
                  <a:schemeClr val="bg1"/>
                </a:solidFill>
              </a:rPr>
              <a:t>Many species carry whole prey in their bill. These species maximize the value of the meals by choosing large and nutritious prey species. </a:t>
            </a:r>
            <a:r>
              <a:rPr lang="en-US" dirty="0" err="1" smtClean="0">
                <a:solidFill>
                  <a:schemeClr val="bg1"/>
                </a:solidFill>
              </a:rPr>
              <a:t>Murres</a:t>
            </a:r>
            <a:r>
              <a:rPr lang="en-US" dirty="0" smtClean="0">
                <a:solidFill>
                  <a:schemeClr val="bg1"/>
                </a:solidFill>
              </a:rPr>
              <a:t> and many species of tern carry single prey items back to their chick, whereas </a:t>
            </a:r>
            <a:r>
              <a:rPr lang="en-US" dirty="0" smtClean="0"/>
              <a:t>puffins may carry over 30 items in their bill! </a:t>
            </a: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13</a:t>
            </a:fld>
            <a:endParaRPr lang="en-US"/>
          </a:p>
        </p:txBody>
      </p:sp>
    </p:spTree>
    <p:extLst>
      <p:ext uri="{BB962C8B-B14F-4D97-AF65-F5344CB8AC3E}">
        <p14:creationId xmlns:p14="http://schemas.microsoft.com/office/powerpoint/2010/main" val="281262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C11E62-A787-9648-B1E9-545A575DD62F}" type="slidenum">
              <a:rPr lang="en-US" smtClean="0"/>
              <a:pPr/>
              <a:t>14</a:t>
            </a:fld>
            <a:endParaRPr lang="en-US" dirty="0"/>
          </a:p>
        </p:txBody>
      </p:sp>
    </p:spTree>
    <p:extLst>
      <p:ext uri="{BB962C8B-B14F-4D97-AF65-F5344CB8AC3E}">
        <p14:creationId xmlns:p14="http://schemas.microsoft.com/office/powerpoint/2010/main" val="156434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Some species of seabird, such as kittiwakes, regurgitate the content of their stomach for their chick.</a:t>
            </a:r>
          </a:p>
          <a:p>
            <a:endParaRPr lang="en-US" sz="1200" b="1" kern="1200" dirty="0" smtClean="0">
              <a:solidFill>
                <a:schemeClr val="tx1"/>
              </a:solidFill>
              <a:effectLst/>
              <a:ea typeface="+mn-ea"/>
              <a:cs typeface="+mn-cs"/>
            </a:endParaRPr>
          </a:p>
          <a:p>
            <a:r>
              <a:rPr lang="en-US" sz="1200" b="1" kern="1200" dirty="0" smtClean="0">
                <a:solidFill>
                  <a:schemeClr val="tx1"/>
                </a:solidFill>
                <a:effectLst/>
                <a:ea typeface="+mn-ea"/>
                <a:cs typeface="+mn-cs"/>
              </a:rPr>
              <a:t>Black-legged Kittiwake:</a:t>
            </a:r>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1)</a:t>
            </a:r>
            <a:r>
              <a:rPr lang="en-US" sz="1200" b="1" kern="1200" dirty="0" smtClean="0">
                <a:solidFill>
                  <a:schemeClr val="tx1"/>
                </a:solidFill>
                <a:effectLst/>
                <a:ea typeface="+mn-ea"/>
                <a:cs typeface="+mn-cs"/>
              </a:rPr>
              <a:t> </a:t>
            </a:r>
            <a:r>
              <a:rPr lang="en-US" sz="1200" kern="1200" dirty="0" smtClean="0">
                <a:solidFill>
                  <a:schemeClr val="tx1"/>
                </a:solidFill>
                <a:effectLst/>
                <a:ea typeface="+mn-ea"/>
                <a:cs typeface="+mn-cs"/>
              </a:rPr>
              <a:t>Breeds in North Atlantic and North Pacific. </a:t>
            </a:r>
          </a:p>
          <a:p>
            <a:r>
              <a:rPr lang="en-US" dirty="0" smtClean="0"/>
              <a:t>2) </a:t>
            </a:r>
            <a:r>
              <a:rPr lang="en-US" sz="1200" kern="1200" dirty="0" smtClean="0">
                <a:solidFill>
                  <a:schemeClr val="tx1"/>
                </a:solidFill>
                <a:effectLst/>
                <a:ea typeface="+mn-ea"/>
                <a:cs typeface="+mn-cs"/>
              </a:rPr>
              <a:t>Breed in large colonies, on cliffs. Nest is made of mud, seabird and moss. </a:t>
            </a:r>
          </a:p>
          <a:p>
            <a:r>
              <a:rPr lang="en-US" dirty="0" smtClean="0"/>
              <a:t>3) </a:t>
            </a:r>
            <a:r>
              <a:rPr lang="en-US" sz="1200" kern="1200" dirty="0" smtClean="0">
                <a:solidFill>
                  <a:schemeClr val="tx1"/>
                </a:solidFill>
                <a:effectLst/>
                <a:ea typeface="+mn-ea"/>
                <a:cs typeface="+mn-cs"/>
              </a:rPr>
              <a:t>Lays 1-3 eggs</a:t>
            </a:r>
          </a:p>
          <a:p>
            <a:r>
              <a:rPr lang="en-US" sz="1200" kern="1200" dirty="0" smtClean="0">
                <a:solidFill>
                  <a:schemeClr val="tx1"/>
                </a:solidFill>
                <a:effectLst/>
                <a:ea typeface="+mn-ea"/>
                <a:cs typeface="+mn-cs"/>
              </a:rPr>
              <a:t>4) Often feeds in flocks. Catching food at the surface, or just below the surface of the water. </a:t>
            </a: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15</a:t>
            </a:fld>
            <a:endParaRPr lang="en-US"/>
          </a:p>
        </p:txBody>
      </p:sp>
    </p:spTree>
    <p:extLst>
      <p:ext uri="{BB962C8B-B14F-4D97-AF65-F5344CB8AC3E}">
        <p14:creationId xmlns:p14="http://schemas.microsoft.com/office/powerpoint/2010/main" val="281262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Some species have a pouch (or sac) under their tongue or in their throat </a:t>
            </a:r>
            <a:r>
              <a:rPr lang="en-US" sz="1200" kern="1200" dirty="0" smtClean="0">
                <a:solidFill>
                  <a:schemeClr val="tx1"/>
                </a:solidFill>
                <a:effectLst/>
                <a:ea typeface="+mn-ea"/>
                <a:cs typeface="+mn-cs"/>
              </a:rPr>
              <a:t>where </a:t>
            </a:r>
            <a:r>
              <a:rPr lang="en-US" sz="1200" kern="1200" dirty="0" smtClean="0">
                <a:solidFill>
                  <a:schemeClr val="tx1"/>
                </a:solidFill>
                <a:effectLst/>
                <a:ea typeface="+mn-ea"/>
                <a:cs typeface="+mn-cs"/>
              </a:rPr>
              <a:t>they store whole prey for their chick.  </a:t>
            </a:r>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16</a:t>
            </a:fld>
            <a:endParaRPr lang="en-US"/>
          </a:p>
        </p:txBody>
      </p:sp>
    </p:spTree>
    <p:extLst>
      <p:ext uri="{BB962C8B-B14F-4D97-AF65-F5344CB8AC3E}">
        <p14:creationId xmlns:p14="http://schemas.microsoft.com/office/powerpoint/2010/main" val="281262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Some species feed their chick stomach oil.  This oil is created from partly digested prey. It is very energy rich, about 9,600 calories per gram. In comparison, most cheeses only have 3 to 4.5 calories per gram! These incredibly high-energy meals are important to small birds, such as the storm petrel, that only feed their chick once every 24 hours (at nighttime).</a:t>
            </a: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17</a:t>
            </a:fld>
            <a:endParaRPr lang="en-US"/>
          </a:p>
        </p:txBody>
      </p:sp>
    </p:spTree>
    <p:extLst>
      <p:ext uri="{BB962C8B-B14F-4D97-AF65-F5344CB8AC3E}">
        <p14:creationId xmlns:p14="http://schemas.microsoft.com/office/powerpoint/2010/main" val="281262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18</a:t>
            </a:fld>
            <a:endParaRPr lang="en-US"/>
          </a:p>
        </p:txBody>
      </p:sp>
    </p:spTree>
    <p:extLst>
      <p:ext uri="{BB962C8B-B14F-4D97-AF65-F5344CB8AC3E}">
        <p14:creationId xmlns:p14="http://schemas.microsoft.com/office/powerpoint/2010/main" val="281262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88342-D8EE-4591-BB30-EBB2135A75BA}" type="slidenum">
              <a:rPr lang="en-US" smtClean="0"/>
              <a:pPr/>
              <a:t>2</a:t>
            </a:fld>
            <a:endParaRPr lang="en-US"/>
          </a:p>
        </p:txBody>
      </p:sp>
    </p:spTree>
    <p:extLst>
      <p:ext uri="{BB962C8B-B14F-4D97-AF65-F5344CB8AC3E}">
        <p14:creationId xmlns:p14="http://schemas.microsoft.com/office/powerpoint/2010/main" val="20547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US" dirty="0">
                <a:latin typeface="Helvetica"/>
                <a:ea typeface="Cambria"/>
                <a:cs typeface="Times New Roman"/>
              </a:rPr>
              <a:t>Many seabirds feed on the surface of the ocean, only dipping their head into the water to catch prey. </a:t>
            </a:r>
            <a:endParaRPr lang="en-US" dirty="0">
              <a:latin typeface="Cambria"/>
              <a:ea typeface="Cambria"/>
              <a:cs typeface="Times New Roman"/>
            </a:endParaRPr>
          </a:p>
          <a:p>
            <a:pPr>
              <a:lnSpc>
                <a:spcPct val="150000"/>
              </a:lnSpc>
              <a:spcAft>
                <a:spcPts val="1000"/>
              </a:spcAft>
            </a:pPr>
            <a:r>
              <a:rPr lang="en-US" dirty="0">
                <a:latin typeface="Helvetica"/>
                <a:ea typeface="Cambria"/>
                <a:cs typeface="Times New Roman"/>
              </a:rPr>
              <a:t>Ocean currents, or the vertical migration of some prey species (such as squid) concentrates prey near the surface of the water and makes them available to seabirds. </a:t>
            </a:r>
          </a:p>
          <a:p>
            <a:pPr>
              <a:lnSpc>
                <a:spcPct val="150000"/>
              </a:lnSpc>
              <a:spcAft>
                <a:spcPts val="1000"/>
              </a:spcAft>
            </a:pPr>
            <a:endParaRPr lang="en-US" dirty="0">
              <a:latin typeface="Cambria"/>
              <a:ea typeface="Cambria"/>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3</a:t>
            </a:fld>
            <a:endParaRPr lang="en-US" dirty="0"/>
          </a:p>
        </p:txBody>
      </p:sp>
    </p:spTree>
    <p:extLst>
      <p:ext uri="{BB962C8B-B14F-4D97-AF65-F5344CB8AC3E}">
        <p14:creationId xmlns:p14="http://schemas.microsoft.com/office/powerpoint/2010/main" val="405205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bills of these species are often adapted for catching prey. Albatross have a hooked bill to catch prey such as squid.  Prions have filters (lamellae) that filter plankton from the mouthful of water.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r>
              <a:rPr lang="en-US" sz="1200" b="1" kern="1200" dirty="0" smtClean="0">
                <a:solidFill>
                  <a:schemeClr val="tx1"/>
                </a:solidFill>
                <a:effectLst/>
                <a:ea typeface="+mn-ea"/>
                <a:cs typeface="+mn-cs"/>
              </a:rPr>
              <a:t>Northern Fulmar:</a:t>
            </a:r>
            <a:endParaRPr lang="en-US" sz="1200" kern="1200" dirty="0" smtClean="0">
              <a:solidFill>
                <a:schemeClr val="tx1"/>
              </a:solidFill>
              <a:effectLst/>
              <a:ea typeface="+mn-ea"/>
              <a:cs typeface="+mn-cs"/>
            </a:endParaRPr>
          </a:p>
          <a:p>
            <a:pPr marL="228600" lvl="0" indent="-228600">
              <a:buAutoNum type="arabicParenR"/>
            </a:pPr>
            <a:r>
              <a:rPr lang="en-US" sz="1200" kern="1200" dirty="0" smtClean="0">
                <a:solidFill>
                  <a:schemeClr val="tx1"/>
                </a:solidFill>
                <a:effectLst/>
                <a:ea typeface="+mn-ea"/>
                <a:cs typeface="+mn-cs"/>
              </a:rPr>
              <a:t>Breeds in subarctic regions of N. Atlantic and N. Pacific.</a:t>
            </a:r>
          </a:p>
          <a:p>
            <a:pPr marL="228600" indent="-228600">
              <a:buAutoNum type="arabicParenR"/>
            </a:pPr>
            <a:r>
              <a:rPr lang="en-US" sz="1200" kern="1200" dirty="0" smtClean="0">
                <a:solidFill>
                  <a:schemeClr val="tx1"/>
                </a:solidFill>
                <a:effectLst/>
                <a:ea typeface="+mn-ea"/>
                <a:cs typeface="+mn-cs"/>
              </a:rPr>
              <a:t>Two color morphs: Light (almost white), and Dark (grey, as in photo).</a:t>
            </a:r>
          </a:p>
          <a:p>
            <a:r>
              <a:rPr lang="en-US" sz="1200" kern="1200" dirty="0" smtClean="0">
                <a:solidFill>
                  <a:schemeClr val="tx1"/>
                </a:solidFill>
                <a:effectLst/>
                <a:ea typeface="+mn-ea"/>
                <a:cs typeface="+mn-cs"/>
              </a:rPr>
              <a:t>3)</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 tubenose (family </a:t>
            </a:r>
            <a:r>
              <a:rPr lang="en-US" sz="1200" kern="1200" dirty="0" err="1" smtClean="0">
                <a:solidFill>
                  <a:schemeClr val="tx1"/>
                </a:solidFill>
                <a:effectLst/>
                <a:ea typeface="+mn-ea"/>
                <a:cs typeface="+mn-cs"/>
              </a:rPr>
              <a:t>Procellariidae</a:t>
            </a:r>
            <a:r>
              <a:rPr lang="en-US" sz="1200" kern="1200" dirty="0" smtClean="0">
                <a:solidFill>
                  <a:schemeClr val="tx1"/>
                </a:solidFill>
                <a:effectLst/>
                <a:ea typeface="+mn-ea"/>
                <a:cs typeface="+mn-cs"/>
              </a:rPr>
              <a:t>).</a:t>
            </a:r>
          </a:p>
          <a:p>
            <a:r>
              <a:rPr lang="en-US" sz="1200" kern="1200" dirty="0" smtClean="0">
                <a:solidFill>
                  <a:schemeClr val="tx1"/>
                </a:solidFill>
                <a:effectLst/>
                <a:ea typeface="+mn-ea"/>
                <a:cs typeface="+mn-cs"/>
              </a:rPr>
              <a:t>4)</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Produces stomach oil that can be used against predators (will matt the plumage of other birds), and is a rich meal for their chick. </a:t>
            </a:r>
          </a:p>
          <a:p>
            <a:r>
              <a:rPr lang="en-US" sz="1200" kern="1200" dirty="0" smtClean="0">
                <a:solidFill>
                  <a:schemeClr val="tx1"/>
                </a:solidFill>
                <a:effectLst/>
                <a:ea typeface="+mn-ea"/>
                <a:cs typeface="+mn-cs"/>
              </a:rPr>
              <a:t>5)</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Starts breeding between 8-12 yrs.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4</a:t>
            </a:fld>
            <a:endParaRPr lang="en-US"/>
          </a:p>
        </p:txBody>
      </p:sp>
    </p:spTree>
    <p:extLst>
      <p:ext uri="{BB962C8B-B14F-4D97-AF65-F5344CB8AC3E}">
        <p14:creationId xmlns:p14="http://schemas.microsoft.com/office/powerpoint/2010/main" val="152614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ea typeface="+mn-ea"/>
                <a:cs typeface="+mn-cs"/>
              </a:rPr>
              <a:t>These species have the advantage of accessing a greater area to find food than the surface feeders or plunge divers.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Many also have specialized adaptations for conducting long, deep dives.  </a:t>
            </a:r>
          </a:p>
          <a:p>
            <a:r>
              <a:rPr lang="en-US" sz="1200" kern="1200" dirty="0" smtClean="0">
                <a:solidFill>
                  <a:schemeClr val="tx1"/>
                </a:solidFill>
                <a:effectLst/>
                <a:ea typeface="+mn-ea"/>
                <a:cs typeface="+mn-cs"/>
              </a:rPr>
              <a:t>For example, the emperor penguin can dive to depths of more than 1500ft.  Scientists have shown that they can lower the rate of their heartbeat when diving in order to conserve oxygen and allow longer dives.  During one 18 minute dive, one penguin decreased its’ heart-rate to 3 beats per minute!</a:t>
            </a:r>
          </a:p>
          <a:p>
            <a:endParaRPr lang="en-US" dirty="0" smtClean="0"/>
          </a:p>
          <a:p>
            <a:r>
              <a:rPr lang="en-US" dirty="0"/>
              <a:t>Feet and wings that are specially adapted for underwater travel are usually less efficient for other uses.  For example, the legs of loons are located far back on their body (near the tail) for efficient swimming under water, and they have a hard time walking on land.  And, puffins have short, narrow wings (like flippers) that are excellent for swimming underwater, but they have to work very hard when flying. </a:t>
            </a:r>
            <a:endParaRPr lang="en-US" dirty="0" smtClean="0"/>
          </a:p>
          <a:p>
            <a:endParaRPr lang="en-US" sz="1200" kern="1200" dirty="0" smtClean="0">
              <a:solidFill>
                <a:schemeClr val="tx1"/>
              </a:solidFill>
              <a:effectLst/>
              <a:ea typeface="+mn-ea"/>
              <a:cs typeface="+mn-cs"/>
            </a:endParaRPr>
          </a:p>
          <a:p>
            <a:r>
              <a:rPr lang="en-US" sz="1200" b="1" kern="1200" dirty="0" smtClean="0">
                <a:solidFill>
                  <a:schemeClr val="tx1"/>
                </a:solidFill>
                <a:effectLst/>
                <a:ea typeface="+mn-ea"/>
                <a:cs typeface="+mn-cs"/>
              </a:rPr>
              <a:t>Tufted Puffin:</a:t>
            </a:r>
            <a:endParaRPr lang="en-US" sz="1200" kern="1200" dirty="0" smtClean="0">
              <a:solidFill>
                <a:schemeClr val="tx1"/>
              </a:solidFill>
              <a:effectLst/>
              <a:ea typeface="+mn-ea"/>
              <a:cs typeface="+mn-cs"/>
            </a:endParaRPr>
          </a:p>
          <a:p>
            <a:pPr lvl="0"/>
            <a:r>
              <a:rPr lang="en-US" sz="1200" kern="1200" dirty="0" smtClean="0">
                <a:solidFill>
                  <a:schemeClr val="tx1"/>
                </a:solidFill>
                <a:effectLst/>
                <a:ea typeface="+mn-ea"/>
                <a:cs typeface="+mn-cs"/>
              </a:rPr>
              <a:t>1) Breeds in North Pacific.</a:t>
            </a:r>
          </a:p>
          <a:p>
            <a:r>
              <a:rPr lang="en-US" sz="1200" kern="1200" dirty="0" smtClean="0">
                <a:solidFill>
                  <a:schemeClr val="tx1"/>
                </a:solidFill>
                <a:effectLst/>
                <a:ea typeface="+mn-ea"/>
                <a:cs typeface="+mn-cs"/>
              </a:rPr>
              <a:t> 2) Nests in burrow (dug with feet and bill) or crevice between rocks.</a:t>
            </a:r>
          </a:p>
          <a:p>
            <a:r>
              <a:rPr lang="en-US" sz="1200" kern="1200" dirty="0" smtClean="0">
                <a:solidFill>
                  <a:schemeClr val="tx1"/>
                </a:solidFill>
                <a:effectLst/>
                <a:ea typeface="+mn-ea"/>
                <a:cs typeface="+mn-cs"/>
              </a:rPr>
              <a:t> 3) Carries whole fish back to chick at the colony, held crosswise in the bill.</a:t>
            </a:r>
          </a:p>
          <a:p>
            <a:r>
              <a:rPr lang="en-US" sz="1200" kern="1200" dirty="0" smtClean="0">
                <a:solidFill>
                  <a:schemeClr val="tx1"/>
                </a:solidFill>
                <a:effectLst/>
                <a:ea typeface="+mn-ea"/>
                <a:cs typeface="+mn-cs"/>
              </a:rPr>
              <a:t> 4) Bill adapted to hold fish; raspy tongue holds fish against spines on the palate (top of the bill). </a:t>
            </a:r>
          </a:p>
          <a:p>
            <a:r>
              <a:rPr lang="en-US" sz="1200" kern="1200" dirty="0" smtClean="0">
                <a:solidFill>
                  <a:schemeClr val="tx1"/>
                </a:solidFill>
                <a:effectLst/>
                <a:ea typeface="+mn-ea"/>
                <a:cs typeface="+mn-cs"/>
              </a:rPr>
              <a:t> 5) May dive deeper than 80 feet to catch fish!</a:t>
            </a:r>
          </a:p>
          <a:p>
            <a:r>
              <a:rPr lang="en-US" sz="1200" kern="1200" dirty="0" smtClean="0">
                <a:solidFill>
                  <a:schemeClr val="tx1"/>
                </a:solidFill>
                <a:effectLst/>
                <a:ea typeface="+mn-ea"/>
                <a:cs typeface="+mn-cs"/>
              </a:rPr>
              <a:t> </a:t>
            </a:r>
          </a:p>
        </p:txBody>
      </p:sp>
      <p:sp>
        <p:nvSpPr>
          <p:cNvPr id="4" name="Slide Number Placeholder 3"/>
          <p:cNvSpPr>
            <a:spLocks noGrp="1"/>
          </p:cNvSpPr>
          <p:nvPr>
            <p:ph type="sldNum" sz="quarter" idx="10"/>
          </p:nvPr>
        </p:nvSpPr>
        <p:spPr/>
        <p:txBody>
          <a:bodyPr/>
          <a:lstStyle/>
          <a:p>
            <a:fld id="{FCC11E62-A787-9648-B1E9-545A575DD62F}" type="slidenum">
              <a:rPr lang="en-US" smtClean="0"/>
              <a:pPr/>
              <a:t>5</a:t>
            </a:fld>
            <a:endParaRPr lang="en-US"/>
          </a:p>
        </p:txBody>
      </p:sp>
    </p:spTree>
    <p:extLst>
      <p:ext uri="{BB962C8B-B14F-4D97-AF65-F5344CB8AC3E}">
        <p14:creationId xmlns:p14="http://schemas.microsoft.com/office/powerpoint/2010/main" val="152614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This is the most specialized form of feeding, and it can take years for individuals to learn efficient foraging.  Some plunge-divers are dependent on marine mammals (such as dolphins) and predatory fish (e.g., tuna) to push prey to the surface. </a:t>
            </a:r>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6</a:t>
            </a:fld>
            <a:endParaRPr lang="en-US"/>
          </a:p>
        </p:txBody>
      </p:sp>
    </p:spTree>
    <p:extLst>
      <p:ext uri="{BB962C8B-B14F-4D97-AF65-F5344CB8AC3E}">
        <p14:creationId xmlns:p14="http://schemas.microsoft.com/office/powerpoint/2010/main" val="152614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7</a:t>
            </a:fld>
            <a:endParaRPr lang="en-US"/>
          </a:p>
        </p:txBody>
      </p:sp>
    </p:spTree>
    <p:extLst>
      <p:ext uri="{BB962C8B-B14F-4D97-AF65-F5344CB8AC3E}">
        <p14:creationId xmlns:p14="http://schemas.microsoft.com/office/powerpoint/2010/main" val="1526141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ea typeface="+mn-ea"/>
                <a:cs typeface="+mn-cs"/>
              </a:rPr>
              <a:t>Southern Giant Petrel:</a:t>
            </a:r>
            <a:endParaRPr lang="en-US" sz="1200" kern="1200" dirty="0" smtClean="0">
              <a:solidFill>
                <a:schemeClr val="tx1"/>
              </a:solidFill>
              <a:effectLst/>
              <a:ea typeface="+mn-ea"/>
              <a:cs typeface="+mn-cs"/>
            </a:endParaRPr>
          </a:p>
          <a:p>
            <a:pPr marL="228600" lvl="0" indent="-228600">
              <a:buAutoNum type="arabicParenR"/>
            </a:pPr>
            <a:r>
              <a:rPr lang="en-US" sz="1200" kern="1200" dirty="0" smtClean="0">
                <a:solidFill>
                  <a:schemeClr val="tx1"/>
                </a:solidFill>
                <a:effectLst/>
                <a:ea typeface="+mn-ea"/>
                <a:cs typeface="+mn-cs"/>
              </a:rPr>
              <a:t>Breeds in Southern Hemisphere.</a:t>
            </a:r>
          </a:p>
          <a:p>
            <a:pPr lvl="0"/>
            <a:r>
              <a:rPr lang="en-US" sz="1200" kern="1200" dirty="0" smtClean="0">
                <a:solidFill>
                  <a:schemeClr val="tx1"/>
                </a:solidFill>
                <a:effectLst/>
                <a:ea typeface="+mn-ea"/>
                <a:cs typeface="+mn-cs"/>
              </a:rPr>
              <a:t>2) Aggressive predator and scavenger; whalers used to call them “gluttons”. </a:t>
            </a:r>
          </a:p>
          <a:p>
            <a:pPr lvl="0"/>
            <a:r>
              <a:rPr lang="en-US" sz="1200" kern="1200" dirty="0" smtClean="0">
                <a:solidFill>
                  <a:schemeClr val="tx1"/>
                </a:solidFill>
                <a:effectLst/>
                <a:ea typeface="+mn-ea"/>
                <a:cs typeface="+mn-cs"/>
              </a:rPr>
              <a:t>3) Feeds on carrion (especially seals and penguins). Capable of killing other birds. Also eats squid, krill, offal, and discarded fish from commercial fishing boats. </a:t>
            </a: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8</a:t>
            </a:fld>
            <a:endParaRPr lang="en-US"/>
          </a:p>
        </p:txBody>
      </p:sp>
    </p:spTree>
    <p:extLst>
      <p:ext uri="{BB962C8B-B14F-4D97-AF65-F5344CB8AC3E}">
        <p14:creationId xmlns:p14="http://schemas.microsoft.com/office/powerpoint/2010/main" val="187406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Calibri"/>
              </a:rPr>
              <a:t>Some birds, such as gulls, feed on seabird and marine mammal carrion, and many species have learned to scavenge offal or </a:t>
            </a:r>
            <a:r>
              <a:rPr lang="en-US" sz="1200" dirty="0" err="1" smtClean="0">
                <a:effectLst/>
                <a:latin typeface="Calibri"/>
              </a:rPr>
              <a:t>bycatch</a:t>
            </a:r>
            <a:r>
              <a:rPr lang="en-US" sz="1200" dirty="0" smtClean="0">
                <a:effectLst/>
                <a:latin typeface="Calibri"/>
              </a:rPr>
              <a:t> from commercial fishing boats and processors. </a:t>
            </a:r>
            <a:endParaRPr lang="en-US" dirty="0" smtClean="0"/>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9</a:t>
            </a:fld>
            <a:endParaRPr lang="en-US" dirty="0"/>
          </a:p>
        </p:txBody>
      </p:sp>
    </p:spTree>
    <p:extLst>
      <p:ext uri="{BB962C8B-B14F-4D97-AF65-F5344CB8AC3E}">
        <p14:creationId xmlns:p14="http://schemas.microsoft.com/office/powerpoint/2010/main" val="186543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48DB5D-FC75-F340-B870-164EBF6F6EA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55EDA1-B17C-834B-AAC0-37272F04FF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2651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defTabSz="914400" fontAlgn="base">
              <a:spcBef>
                <a:spcPct val="0"/>
              </a:spcBef>
              <a:spcAft>
                <a:spcPct val="0"/>
              </a:spcAft>
              <a:defRPr/>
            </a:pPr>
            <a:fld id="{CB25825F-3C5C-E64E-B5E4-EDBB97E01A0F}"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DED9"/>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82856" y="1167"/>
            <a:ext cx="5061144" cy="6858000"/>
          </a:xfrm>
          <a:prstGeom prst="rect">
            <a:avLst/>
          </a:prstGeom>
        </p:spPr>
      </p:pic>
      <p:sp>
        <p:nvSpPr>
          <p:cNvPr id="21506" name="Rectangle 2"/>
          <p:cNvSpPr>
            <a:spLocks noGrp="1" noChangeArrowheads="1"/>
          </p:cNvSpPr>
          <p:nvPr>
            <p:ph type="title"/>
          </p:nvPr>
        </p:nvSpPr>
        <p:spPr>
          <a:xfrm>
            <a:off x="412565" y="1594584"/>
            <a:ext cx="2548996" cy="1368169"/>
          </a:xfrm>
        </p:spPr>
        <p:txBody>
          <a:bodyPr/>
          <a:lstStyle/>
          <a:p>
            <a:pPr eaLnBrk="1" hangingPunct="1"/>
            <a:r>
              <a:rPr lang="en-US" sz="4000" b="1" dirty="0" smtClean="0">
                <a:solidFill>
                  <a:srgbClr val="BE9722"/>
                </a:solidFill>
                <a:latin typeface="Calibri"/>
                <a:cs typeface="Calibri"/>
              </a:rPr>
              <a:t>Lesson 2: Seabird Feeding</a:t>
            </a:r>
            <a:br>
              <a:rPr lang="en-US" sz="4000" b="1" dirty="0" smtClean="0">
                <a:solidFill>
                  <a:srgbClr val="BE9722"/>
                </a:solidFill>
                <a:latin typeface="Calibri"/>
                <a:cs typeface="Calibri"/>
              </a:rPr>
            </a:br>
            <a:r>
              <a:rPr lang="en-US" sz="4000" b="1" dirty="0" smtClean="0">
                <a:solidFill>
                  <a:srgbClr val="BE9722"/>
                </a:solidFill>
                <a:cs typeface="Calibri"/>
              </a:rPr>
              <a:t>(foraging)</a:t>
            </a:r>
            <a:endParaRPr lang="en-US" sz="4000" b="1" dirty="0">
              <a:solidFill>
                <a:srgbClr val="BE9722"/>
              </a:solidFill>
              <a:latin typeface="Calibri"/>
              <a:cs typeface="Calibri"/>
            </a:endParaRPr>
          </a:p>
        </p:txBody>
      </p:sp>
      <p:pic>
        <p:nvPicPr>
          <p:cNvPr id="9" name="Picture 8"/>
          <p:cNvPicPr>
            <a:picLocks noChangeAspect="1"/>
          </p:cNvPicPr>
          <p:nvPr/>
        </p:nvPicPr>
        <p:blipFill>
          <a:blip r:embed="rId4"/>
          <a:stretch>
            <a:fillRect/>
          </a:stretch>
        </p:blipFill>
        <p:spPr>
          <a:xfrm>
            <a:off x="4295061" y="5959238"/>
            <a:ext cx="4687520" cy="795020"/>
          </a:xfrm>
          <a:prstGeom prst="rect">
            <a:avLst/>
          </a:prstGeom>
        </p:spPr>
      </p:pic>
      <p:sp>
        <p:nvSpPr>
          <p:cNvPr id="11" name="Rectangle 10"/>
          <p:cNvSpPr/>
          <p:nvPr/>
        </p:nvSpPr>
        <p:spPr>
          <a:xfrm>
            <a:off x="7994952" y="6561446"/>
            <a:ext cx="979755" cy="230832"/>
          </a:xfrm>
          <a:prstGeom prst="rect">
            <a:avLst/>
          </a:prstGeom>
        </p:spPr>
        <p:txBody>
          <a:bodyPr wrap="none">
            <a:spAutoFit/>
          </a:bodyPr>
          <a:lstStyle/>
          <a:p>
            <a:pPr marL="171450" indent="-171450">
              <a:buFont typeface="Symbol" charset="0"/>
              <a:buChar char="Ó"/>
            </a:pPr>
            <a:r>
              <a:rPr lang="en-US" sz="900" dirty="0" smtClean="0">
                <a:solidFill>
                  <a:srgbClr val="000000"/>
                </a:solidFill>
              </a:rPr>
              <a:t>Ram</a:t>
            </a:r>
            <a:r>
              <a:rPr lang="en-US" sz="900" dirty="0" smtClean="0">
                <a:solidFill>
                  <a:schemeClr val="bg1"/>
                </a:solidFill>
              </a:rPr>
              <a:t> </a:t>
            </a:r>
            <a:r>
              <a:rPr lang="en-US" sz="900" dirty="0" err="1" smtClean="0"/>
              <a:t>Papish</a:t>
            </a:r>
            <a:endParaRPr lang="en-US" sz="900" dirty="0">
              <a:solidFill>
                <a:schemeClr val="bg1"/>
              </a:solidFill>
            </a:endParaRPr>
          </a:p>
        </p:txBody>
      </p:sp>
      <p:sp>
        <p:nvSpPr>
          <p:cNvPr id="6" name="TextBox 5"/>
          <p:cNvSpPr txBox="1"/>
          <p:nvPr/>
        </p:nvSpPr>
        <p:spPr>
          <a:xfrm>
            <a:off x="5590818" y="1167"/>
            <a:ext cx="2547871" cy="646331"/>
          </a:xfrm>
          <a:prstGeom prst="rect">
            <a:avLst/>
          </a:prstGeom>
          <a:noFill/>
        </p:spPr>
        <p:txBody>
          <a:bodyPr wrap="square" rtlCol="0">
            <a:spAutoFit/>
          </a:bodyPr>
          <a:lstStyle/>
          <a:p>
            <a:r>
              <a:rPr lang="en-US" sz="3600" dirty="0" smtClean="0">
                <a:solidFill>
                  <a:srgbClr val="243C4C"/>
                </a:solidFill>
              </a:rPr>
              <a:t>SEABIRDS</a:t>
            </a:r>
            <a:endParaRPr lang="en-US" sz="3600" dirty="0">
              <a:solidFill>
                <a:srgbClr val="243C4C"/>
              </a:solidFill>
            </a:endParaRPr>
          </a:p>
        </p:txBody>
      </p:sp>
      <p:sp>
        <p:nvSpPr>
          <p:cNvPr id="7" name="TextBox 6"/>
          <p:cNvSpPr txBox="1"/>
          <p:nvPr/>
        </p:nvSpPr>
        <p:spPr>
          <a:xfrm>
            <a:off x="602119" y="6164125"/>
            <a:ext cx="184666" cy="369332"/>
          </a:xfrm>
          <a:prstGeom prst="rect">
            <a:avLst/>
          </a:prstGeom>
          <a:noFill/>
        </p:spPr>
        <p:txBody>
          <a:bodyPr wrap="none" rtlCol="0">
            <a:spAutoFit/>
          </a:bodyPr>
          <a:lstStyle/>
          <a:p>
            <a:endParaRPr lang="en-US" dirty="0"/>
          </a:p>
        </p:txBody>
      </p:sp>
      <p:sp>
        <p:nvSpPr>
          <p:cNvPr id="8" name="TextBox 7"/>
          <p:cNvSpPr txBox="1"/>
          <p:nvPr/>
        </p:nvSpPr>
        <p:spPr>
          <a:xfrm>
            <a:off x="755386" y="5934202"/>
            <a:ext cx="1428596" cy="369332"/>
          </a:xfrm>
          <a:prstGeom prst="rect">
            <a:avLst/>
          </a:prstGeom>
          <a:noFill/>
        </p:spPr>
        <p:txBody>
          <a:bodyPr wrap="none" rtlCol="0">
            <a:spAutoFit/>
          </a:bodyPr>
          <a:lstStyle/>
          <a:p>
            <a:r>
              <a:rPr lang="en-US" dirty="0" smtClean="0">
                <a:latin typeface="Calibri"/>
                <a:cs typeface="Calibri"/>
              </a:rPr>
              <a:t>Ann Harding</a:t>
            </a:r>
            <a:r>
              <a:rPr lang="en-US" baseline="30000" dirty="0" smtClean="0">
                <a:latin typeface="Calibri"/>
                <a:cs typeface="Calibri"/>
              </a:rPr>
              <a:t>1</a:t>
            </a:r>
            <a:r>
              <a:rPr lang="en-US" dirty="0" smtClean="0">
                <a:latin typeface="Calibri"/>
                <a:cs typeface="Calibri"/>
              </a:rPr>
              <a:t> </a:t>
            </a:r>
            <a:endParaRPr lang="en-US" dirty="0"/>
          </a:p>
        </p:txBody>
      </p:sp>
    </p:spTree>
    <p:extLst>
      <p:ext uri="{BB962C8B-B14F-4D97-AF65-F5344CB8AC3E}">
        <p14:creationId xmlns:p14="http://schemas.microsoft.com/office/powerpoint/2010/main" val="30157386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38133" y="6581001"/>
            <a:ext cx="4605867"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Mark Hodgson </a:t>
            </a:r>
            <a:r>
              <a:rPr lang="en-US" sz="1000" dirty="0">
                <a:solidFill>
                  <a:schemeClr val="bg1"/>
                </a:solidFill>
                <a:latin typeface="Calibri"/>
              </a:rPr>
              <a:t>via Creative </a:t>
            </a:r>
            <a:r>
              <a:rPr lang="en-US" sz="1000" dirty="0" smtClean="0">
                <a:solidFill>
                  <a:schemeClr val="bg1"/>
                </a:solidFill>
                <a:latin typeface="Calibri"/>
              </a:rPr>
              <a:t>Commons</a:t>
            </a:r>
            <a:endParaRPr lang="en-US" sz="1000" dirty="0">
              <a:solidFill>
                <a:schemeClr val="bg1"/>
              </a:solidFill>
              <a:latin typeface="Calibri"/>
            </a:endParaRPr>
          </a:p>
        </p:txBody>
      </p:sp>
      <p:sp>
        <p:nvSpPr>
          <p:cNvPr id="5" name="TextBox 4"/>
          <p:cNvSpPr txBox="1"/>
          <p:nvPr/>
        </p:nvSpPr>
        <p:spPr>
          <a:xfrm>
            <a:off x="0" y="442607"/>
            <a:ext cx="9144000" cy="1569660"/>
          </a:xfrm>
          <a:prstGeom prst="rect">
            <a:avLst/>
          </a:prstGeom>
          <a:solidFill>
            <a:schemeClr val="bg2">
              <a:alpha val="59000"/>
            </a:schemeClr>
          </a:solidFill>
        </p:spPr>
        <p:txBody>
          <a:bodyPr wrap="square" rtlCol="0">
            <a:spAutoFit/>
          </a:bodyPr>
          <a:lstStyle/>
          <a:p>
            <a:pPr algn="ctr"/>
            <a:r>
              <a:rPr lang="en-US" sz="3200" dirty="0" smtClean="0">
                <a:solidFill>
                  <a:schemeClr val="bg1"/>
                </a:solidFill>
                <a:latin typeface="Calibri"/>
              </a:rPr>
              <a:t>KLEPTOPARASITISM</a:t>
            </a:r>
          </a:p>
          <a:p>
            <a:pPr algn="ctr"/>
            <a:endParaRPr lang="en-US" sz="3200" dirty="0">
              <a:solidFill>
                <a:schemeClr val="bg1"/>
              </a:solidFill>
            </a:endParaRPr>
          </a:p>
          <a:p>
            <a:pPr algn="ctr"/>
            <a:r>
              <a:rPr lang="en-US" sz="3200" dirty="0">
                <a:solidFill>
                  <a:schemeClr val="bg1"/>
                </a:solidFill>
              </a:rPr>
              <a:t>G</a:t>
            </a:r>
            <a:r>
              <a:rPr lang="en-US" sz="3200" dirty="0" smtClean="0">
                <a:solidFill>
                  <a:schemeClr val="bg1"/>
                </a:solidFill>
              </a:rPr>
              <a:t>reat </a:t>
            </a:r>
            <a:r>
              <a:rPr lang="en-US" sz="3200" dirty="0" err="1">
                <a:solidFill>
                  <a:schemeClr val="bg1"/>
                </a:solidFill>
              </a:rPr>
              <a:t>s</a:t>
            </a:r>
            <a:r>
              <a:rPr lang="en-US" sz="3200" dirty="0" err="1" smtClean="0">
                <a:solidFill>
                  <a:schemeClr val="bg1"/>
                </a:solidFill>
              </a:rPr>
              <a:t>kuas</a:t>
            </a:r>
            <a:r>
              <a:rPr lang="en-US" sz="3200" dirty="0" smtClean="0">
                <a:solidFill>
                  <a:schemeClr val="bg1"/>
                </a:solidFill>
              </a:rPr>
              <a:t> chasing a gannet for its food</a:t>
            </a:r>
            <a:endParaRPr lang="en-US" sz="3200" dirty="0">
              <a:solidFill>
                <a:schemeClr val="bg1"/>
              </a:solidFill>
            </a:endParaRPr>
          </a:p>
        </p:txBody>
      </p:sp>
    </p:spTree>
    <p:extLst>
      <p:ext uri="{BB962C8B-B14F-4D97-AF65-F5344CB8AC3E}">
        <p14:creationId xmlns:p14="http://schemas.microsoft.com/office/powerpoint/2010/main" val="21561017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Predation</a:t>
            </a:r>
            <a:endParaRPr lang="en-US" dirty="0"/>
          </a:p>
        </p:txBody>
      </p:sp>
      <p:pic>
        <p:nvPicPr>
          <p:cNvPr id="4" name="Content Placeholder 3" descr="great-black-backed-gull-swallowing-razorbill-chick.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069" t="-46045" r="-83502" b="-60690"/>
          <a:stretch/>
        </p:blipFill>
        <p:spPr>
          <a:xfrm>
            <a:off x="303726" y="-977900"/>
            <a:ext cx="7074974" cy="10858500"/>
          </a:xfrm>
        </p:spPr>
      </p:pic>
      <p:sp>
        <p:nvSpPr>
          <p:cNvPr id="5" name="TextBox 4"/>
          <p:cNvSpPr txBox="1"/>
          <p:nvPr/>
        </p:nvSpPr>
        <p:spPr>
          <a:xfrm>
            <a:off x="4762500" y="1574800"/>
            <a:ext cx="4089400" cy="5570757"/>
          </a:xfrm>
          <a:prstGeom prst="rect">
            <a:avLst/>
          </a:prstGeom>
          <a:noFill/>
        </p:spPr>
        <p:txBody>
          <a:bodyPr wrap="square" rtlCol="0">
            <a:spAutoFit/>
          </a:bodyPr>
          <a:lstStyle/>
          <a:p>
            <a:r>
              <a:rPr lang="en-US" b="1" dirty="0" smtClean="0"/>
              <a:t>Greater black-backed Gull</a:t>
            </a:r>
          </a:p>
          <a:p>
            <a:pPr marL="285750" indent="-285750">
              <a:buFont typeface="Arial"/>
              <a:buChar char="•"/>
            </a:pPr>
            <a:endParaRPr lang="en-US" dirty="0"/>
          </a:p>
          <a:p>
            <a:pPr marL="285750" indent="-285750">
              <a:buFont typeface="Arial"/>
              <a:buChar char="•"/>
            </a:pPr>
            <a:r>
              <a:rPr lang="en-US" dirty="0" smtClean="0"/>
              <a:t>The </a:t>
            </a:r>
            <a:r>
              <a:rPr lang="en-US" dirty="0"/>
              <a:t>largest gull in the </a:t>
            </a:r>
            <a:r>
              <a:rPr lang="en-US" dirty="0" smtClean="0"/>
              <a:t>world</a:t>
            </a:r>
          </a:p>
          <a:p>
            <a:endParaRPr lang="en-US" dirty="0" smtClean="0"/>
          </a:p>
          <a:p>
            <a:pPr marL="285750" indent="-285750">
              <a:buFont typeface="Arial"/>
              <a:buChar char="•"/>
            </a:pPr>
            <a:r>
              <a:rPr lang="en-US" dirty="0" smtClean="0"/>
              <a:t>Will </a:t>
            </a:r>
            <a:r>
              <a:rPr lang="en-US" dirty="0"/>
              <a:t>eat fish, but also hunts any </a:t>
            </a:r>
            <a:r>
              <a:rPr lang="en-US" dirty="0" smtClean="0"/>
              <a:t>prey </a:t>
            </a:r>
            <a:r>
              <a:rPr lang="en-US" dirty="0"/>
              <a:t>on land smaller than </a:t>
            </a:r>
            <a:r>
              <a:rPr lang="en-US" dirty="0" smtClean="0"/>
              <a:t>itself</a:t>
            </a:r>
          </a:p>
          <a:p>
            <a:endParaRPr lang="en-US" dirty="0" smtClean="0"/>
          </a:p>
          <a:p>
            <a:pPr marL="285750" indent="-285750">
              <a:buFont typeface="Arial"/>
              <a:buChar char="•"/>
            </a:pPr>
            <a:r>
              <a:rPr lang="en-US" dirty="0" smtClean="0"/>
              <a:t>Will </a:t>
            </a:r>
            <a:r>
              <a:rPr lang="en-US" dirty="0"/>
              <a:t>attack and kill chicks, and even some adult birds (such as the Atlantic puffin</a:t>
            </a:r>
            <a:r>
              <a:rPr lang="en-US" dirty="0" smtClean="0"/>
              <a:t>)</a:t>
            </a:r>
          </a:p>
          <a:p>
            <a:pPr marL="285750" indent="-285750">
              <a:buFont typeface="Arial"/>
              <a:buChar char="•"/>
            </a:pPr>
            <a:endParaRPr lang="en-US" dirty="0"/>
          </a:p>
          <a:p>
            <a:pPr marL="285750" indent="-285750">
              <a:buFont typeface="Arial"/>
              <a:buChar char="•"/>
            </a:pPr>
            <a:r>
              <a:rPr lang="en-US" dirty="0" smtClean="0"/>
              <a:t>Most prey are swallowed whole </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smtClean="0"/>
          </a:p>
          <a:p>
            <a:r>
              <a:rPr lang="en-US" sz="1600" b="1" dirty="0"/>
              <a:t>Greater black-backed gull eating a razorbill chick</a:t>
            </a:r>
            <a:r>
              <a:rPr lang="en-US" sz="1600" b="1" dirty="0" smtClean="0"/>
              <a:t>.</a:t>
            </a:r>
            <a:r>
              <a:rPr lang="en-US" sz="1600" b="1" dirty="0"/>
              <a:t> </a:t>
            </a:r>
            <a:r>
              <a:rPr lang="en-US" sz="1400" dirty="0" smtClean="0"/>
              <a:t>© </a:t>
            </a:r>
            <a:r>
              <a:rPr lang="en-US" sz="1400" dirty="0"/>
              <a:t>Paul Hobson/</a:t>
            </a:r>
            <a:r>
              <a:rPr lang="en-US" sz="1400" dirty="0" err="1"/>
              <a:t>naturepl.com</a:t>
            </a:r>
            <a:r>
              <a:rPr lang="en-US" sz="1400" dirty="0"/>
              <a:t> </a:t>
            </a:r>
          </a:p>
          <a:p>
            <a:pPr marL="285750" indent="-285750">
              <a:buFont typeface="Arial"/>
              <a:buChar char="•"/>
            </a:pPr>
            <a:endParaRPr lang="en-US" dirty="0"/>
          </a:p>
          <a:p>
            <a:endParaRPr lang="en-US" dirty="0"/>
          </a:p>
        </p:txBody>
      </p:sp>
    </p:spTree>
    <p:extLst>
      <p:ext uri="{BB962C8B-B14F-4D97-AF65-F5344CB8AC3E}">
        <p14:creationId xmlns:p14="http://schemas.microsoft.com/office/powerpoint/2010/main" val="412701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6029" y="269699"/>
            <a:ext cx="7070665" cy="5909309"/>
          </a:xfrm>
          <a:prstGeom prst="rect">
            <a:avLst/>
          </a:prstGeom>
          <a:noFill/>
        </p:spPr>
        <p:txBody>
          <a:bodyPr wrap="square" rtlCol="0">
            <a:spAutoFit/>
          </a:bodyPr>
          <a:lstStyle/>
          <a:p>
            <a:pPr algn="ctr"/>
            <a:endParaRPr lang="en-US" sz="3200" b="1" i="1" dirty="0">
              <a:solidFill>
                <a:schemeClr val="bg1"/>
              </a:solidFill>
              <a:latin typeface="Calibri"/>
            </a:endParaRPr>
          </a:p>
          <a:p>
            <a:pPr algn="ctr"/>
            <a:r>
              <a:rPr lang="en-US" sz="3600" b="1" dirty="0" smtClean="0">
                <a:solidFill>
                  <a:schemeClr val="bg1"/>
                </a:solidFill>
                <a:latin typeface="Calibri"/>
              </a:rPr>
              <a:t>HOW DO SEABIRDS FEED THEIR CHICKS?</a:t>
            </a:r>
          </a:p>
          <a:p>
            <a:pPr algn="ctr"/>
            <a:endParaRPr lang="en-US" sz="3200" b="1" i="1" dirty="0">
              <a:solidFill>
                <a:schemeClr val="bg1"/>
              </a:solidFill>
              <a:latin typeface="Calibri"/>
            </a:endParaRPr>
          </a:p>
          <a:p>
            <a:pPr marL="457200" indent="-457200">
              <a:buFont typeface="Arial"/>
              <a:buChar char="•"/>
            </a:pPr>
            <a:r>
              <a:rPr lang="en-US" sz="3200" dirty="0">
                <a:solidFill>
                  <a:schemeClr val="bg1"/>
                </a:solidFill>
                <a:latin typeface="Calibri"/>
              </a:rPr>
              <a:t>All seabird catch food out at sea, and then </a:t>
            </a:r>
            <a:r>
              <a:rPr lang="en-US" sz="3200" dirty="0" smtClean="0">
                <a:solidFill>
                  <a:schemeClr val="bg1"/>
                </a:solidFill>
                <a:latin typeface="Calibri"/>
              </a:rPr>
              <a:t>carry </a:t>
            </a:r>
            <a:r>
              <a:rPr lang="en-US" sz="3200" dirty="0">
                <a:solidFill>
                  <a:schemeClr val="bg1"/>
                </a:solidFill>
                <a:latin typeface="Calibri"/>
              </a:rPr>
              <a:t>the food back to their chick at the nest-site.  </a:t>
            </a:r>
            <a:endParaRPr lang="en-US" sz="3200" dirty="0" smtClean="0">
              <a:solidFill>
                <a:schemeClr val="bg1"/>
              </a:solidFill>
              <a:latin typeface="Calibri"/>
            </a:endParaRPr>
          </a:p>
          <a:p>
            <a:endParaRPr lang="en-US" sz="3200" dirty="0">
              <a:solidFill>
                <a:schemeClr val="bg1"/>
              </a:solidFill>
              <a:latin typeface="Calibri"/>
            </a:endParaRPr>
          </a:p>
          <a:p>
            <a:pPr marL="457200" indent="-457200">
              <a:buFont typeface="Arial"/>
              <a:buChar char="•"/>
            </a:pPr>
            <a:r>
              <a:rPr lang="en-US" sz="3200" dirty="0" smtClean="0">
                <a:solidFill>
                  <a:schemeClr val="bg1"/>
                </a:solidFill>
                <a:latin typeface="Calibri"/>
              </a:rPr>
              <a:t>Parents carry chick </a:t>
            </a:r>
            <a:r>
              <a:rPr lang="en-US" sz="3200" dirty="0">
                <a:solidFill>
                  <a:schemeClr val="bg1"/>
                </a:solidFill>
                <a:latin typeface="Calibri"/>
              </a:rPr>
              <a:t>food using four main methods:</a:t>
            </a:r>
          </a:p>
          <a:p>
            <a:endParaRPr lang="en-US" sz="3200" b="1" i="1" dirty="0">
              <a:solidFill>
                <a:schemeClr val="bg1"/>
              </a:solidFill>
              <a:latin typeface="Calibri"/>
            </a:endParaRPr>
          </a:p>
          <a:p>
            <a:endParaRPr lang="en-US" dirty="0">
              <a:latin typeface="Calibri"/>
            </a:endParaRPr>
          </a:p>
        </p:txBody>
      </p:sp>
    </p:spTree>
    <p:extLst>
      <p:ext uri="{BB962C8B-B14F-4D97-AF65-F5344CB8AC3E}">
        <p14:creationId xmlns:p14="http://schemas.microsoft.com/office/powerpoint/2010/main" val="41195677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51063" y="294768"/>
            <a:ext cx="6011333" cy="1138773"/>
          </a:xfrm>
          <a:prstGeom prst="rect">
            <a:avLst/>
          </a:prstGeom>
          <a:noFill/>
        </p:spPr>
        <p:txBody>
          <a:bodyPr wrap="square" rtlCol="0">
            <a:spAutoFit/>
          </a:bodyPr>
          <a:lstStyle/>
          <a:p>
            <a:endParaRPr lang="en-US" dirty="0">
              <a:solidFill>
                <a:schemeClr val="bg1"/>
              </a:solidFill>
              <a:latin typeface="Calibri"/>
            </a:endParaRPr>
          </a:p>
          <a:p>
            <a:pPr marL="342900" indent="-342900">
              <a:buAutoNum type="arabicPeriod"/>
            </a:pPr>
            <a:r>
              <a:rPr lang="en-US" sz="3200" b="1" dirty="0" smtClean="0">
                <a:solidFill>
                  <a:schemeClr val="bg1"/>
                </a:solidFill>
                <a:latin typeface="Calibri"/>
              </a:rPr>
              <a:t>WHOLE PREY</a:t>
            </a:r>
          </a:p>
          <a:p>
            <a:pPr marL="342900" indent="-342900">
              <a:buAutoNum type="arabicPeriod"/>
            </a:pPr>
            <a:endParaRPr lang="en-US" b="1" dirty="0">
              <a:solidFill>
                <a:schemeClr val="bg1"/>
              </a:solidFill>
              <a:latin typeface="Calibri"/>
            </a:endParaRPr>
          </a:p>
        </p:txBody>
      </p:sp>
      <p:pic>
        <p:nvPicPr>
          <p:cNvPr id="3" name="Picture 2" descr="common tern_David Gibb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7337" y="1257095"/>
            <a:ext cx="8048227" cy="4667972"/>
          </a:xfrm>
          <a:prstGeom prst="rect">
            <a:avLst/>
          </a:prstGeom>
        </p:spPr>
      </p:pic>
      <p:sp>
        <p:nvSpPr>
          <p:cNvPr id="4" name="TextBox 3"/>
          <p:cNvSpPr txBox="1"/>
          <p:nvPr/>
        </p:nvSpPr>
        <p:spPr>
          <a:xfrm>
            <a:off x="818640" y="5925067"/>
            <a:ext cx="6265333" cy="523220"/>
          </a:xfrm>
          <a:prstGeom prst="rect">
            <a:avLst/>
          </a:prstGeom>
          <a:noFill/>
        </p:spPr>
        <p:txBody>
          <a:bodyPr wrap="square" rtlCol="0">
            <a:spAutoFit/>
          </a:bodyPr>
          <a:lstStyle/>
          <a:p>
            <a:r>
              <a:rPr lang="en-US" sz="2800" dirty="0">
                <a:solidFill>
                  <a:schemeClr val="bg1"/>
                </a:solidFill>
                <a:latin typeface="Calibri"/>
              </a:rPr>
              <a:t>c</a:t>
            </a:r>
            <a:r>
              <a:rPr lang="en-US" sz="2800" dirty="0" smtClean="0">
                <a:solidFill>
                  <a:schemeClr val="bg1"/>
                </a:solidFill>
                <a:latin typeface="Calibri"/>
              </a:rPr>
              <a:t>ommon </a:t>
            </a:r>
            <a:r>
              <a:rPr lang="en-US" sz="2800" dirty="0">
                <a:solidFill>
                  <a:schemeClr val="bg1"/>
                </a:solidFill>
                <a:latin typeface="Calibri"/>
              </a:rPr>
              <a:t>t</a:t>
            </a:r>
            <a:r>
              <a:rPr lang="en-US" sz="2800" dirty="0" smtClean="0">
                <a:solidFill>
                  <a:schemeClr val="bg1"/>
                </a:solidFill>
                <a:latin typeface="Calibri"/>
              </a:rPr>
              <a:t>ern with fish</a:t>
            </a:r>
            <a:endParaRPr lang="en-US" sz="2800" dirty="0">
              <a:solidFill>
                <a:schemeClr val="bg1"/>
              </a:solidFill>
              <a:latin typeface="Calibri"/>
            </a:endParaRPr>
          </a:p>
        </p:txBody>
      </p:sp>
      <p:sp>
        <p:nvSpPr>
          <p:cNvPr id="6" name="TextBox 5"/>
          <p:cNvSpPr txBox="1"/>
          <p:nvPr/>
        </p:nvSpPr>
        <p:spPr>
          <a:xfrm>
            <a:off x="4269697" y="5669966"/>
            <a:ext cx="4605867"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David Gibbon via </a:t>
            </a:r>
            <a:r>
              <a:rPr lang="en-US" sz="1000" dirty="0">
                <a:solidFill>
                  <a:schemeClr val="bg1"/>
                </a:solidFill>
                <a:latin typeface="Calibri"/>
              </a:rPr>
              <a:t>Creative </a:t>
            </a:r>
            <a:r>
              <a:rPr lang="en-US" sz="1000" dirty="0" smtClean="0">
                <a:solidFill>
                  <a:schemeClr val="bg1"/>
                </a:solidFill>
                <a:latin typeface="Calibri"/>
              </a:rPr>
              <a:t>Commons </a:t>
            </a:r>
            <a:endParaRPr lang="en-US" sz="1000" dirty="0">
              <a:solidFill>
                <a:schemeClr val="bg1"/>
              </a:solidFill>
              <a:latin typeface="Calibri"/>
            </a:endParaRPr>
          </a:p>
        </p:txBody>
      </p:sp>
    </p:spTree>
    <p:extLst>
      <p:ext uri="{BB962C8B-B14F-4D97-AF65-F5344CB8AC3E}">
        <p14:creationId xmlns:p14="http://schemas.microsoft.com/office/powerpoint/2010/main" val="31237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78667" y="6613411"/>
            <a:ext cx="6265333"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Ram </a:t>
            </a:r>
            <a:r>
              <a:rPr lang="en-US" sz="1000" dirty="0" err="1" smtClean="0">
                <a:solidFill>
                  <a:schemeClr val="bg1"/>
                </a:solidFill>
                <a:latin typeface="Calibri"/>
              </a:rPr>
              <a:t>Papish</a:t>
            </a:r>
            <a:endParaRPr lang="en-US" sz="1000" dirty="0">
              <a:solidFill>
                <a:schemeClr val="bg1"/>
              </a:solidFill>
              <a:latin typeface="Calibri"/>
            </a:endParaRPr>
          </a:p>
        </p:txBody>
      </p:sp>
      <p:sp>
        <p:nvSpPr>
          <p:cNvPr id="5" name="TextBox 4"/>
          <p:cNvSpPr txBox="1"/>
          <p:nvPr/>
        </p:nvSpPr>
        <p:spPr>
          <a:xfrm>
            <a:off x="21896" y="231153"/>
            <a:ext cx="6265333" cy="461665"/>
          </a:xfrm>
          <a:prstGeom prst="rect">
            <a:avLst/>
          </a:prstGeom>
          <a:noFill/>
        </p:spPr>
        <p:txBody>
          <a:bodyPr wrap="square" rtlCol="0">
            <a:spAutoFit/>
          </a:bodyPr>
          <a:lstStyle/>
          <a:p>
            <a:r>
              <a:rPr lang="en-US" sz="2400" dirty="0" smtClean="0">
                <a:latin typeface="Calibri"/>
              </a:rPr>
              <a:t>Thick-billed </a:t>
            </a:r>
            <a:r>
              <a:rPr lang="en-US" sz="2400" dirty="0" err="1" smtClean="0">
                <a:latin typeface="Calibri"/>
              </a:rPr>
              <a:t>murre</a:t>
            </a:r>
            <a:r>
              <a:rPr lang="en-US" sz="2400" dirty="0" smtClean="0">
                <a:latin typeface="Calibri"/>
              </a:rPr>
              <a:t> with a fish  </a:t>
            </a:r>
          </a:p>
        </p:txBody>
      </p:sp>
    </p:spTree>
    <p:extLst>
      <p:ext uri="{BB962C8B-B14F-4D97-AF65-F5344CB8AC3E}">
        <p14:creationId xmlns:p14="http://schemas.microsoft.com/office/powerpoint/2010/main" val="411470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8767" y="25355"/>
            <a:ext cx="6011333" cy="861774"/>
          </a:xfrm>
          <a:prstGeom prst="rect">
            <a:avLst/>
          </a:prstGeom>
          <a:noFill/>
        </p:spPr>
        <p:txBody>
          <a:bodyPr wrap="square" rtlCol="0">
            <a:spAutoFit/>
          </a:bodyPr>
          <a:lstStyle/>
          <a:p>
            <a:endParaRPr lang="en-US" dirty="0">
              <a:solidFill>
                <a:schemeClr val="bg1"/>
              </a:solidFill>
              <a:latin typeface="Calibri"/>
            </a:endParaRPr>
          </a:p>
          <a:p>
            <a:r>
              <a:rPr lang="en-US" sz="3200" b="1" dirty="0" smtClean="0">
                <a:solidFill>
                  <a:schemeClr val="bg1"/>
                </a:solidFill>
                <a:latin typeface="Calibri"/>
              </a:rPr>
              <a:t>2. REGURGITATION</a:t>
            </a:r>
            <a:endParaRPr lang="en-US" sz="3200" b="1" dirty="0">
              <a:solidFill>
                <a:schemeClr val="bg1"/>
              </a:solidFill>
              <a:latin typeface="Calibri"/>
            </a:endParaRPr>
          </a:p>
        </p:txBody>
      </p:sp>
      <p:pic>
        <p:nvPicPr>
          <p:cNvPr id="5" name="Picture 4" descr="kittiwake_Brandon_bird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8249" y="990401"/>
            <a:ext cx="5360044" cy="5360044"/>
          </a:xfrm>
          <a:prstGeom prst="rect">
            <a:avLst/>
          </a:prstGeom>
        </p:spPr>
      </p:pic>
      <p:sp>
        <p:nvSpPr>
          <p:cNvPr id="7" name="TextBox 6"/>
          <p:cNvSpPr txBox="1"/>
          <p:nvPr/>
        </p:nvSpPr>
        <p:spPr>
          <a:xfrm>
            <a:off x="128767" y="1210342"/>
            <a:ext cx="6265333" cy="523220"/>
          </a:xfrm>
          <a:prstGeom prst="rect">
            <a:avLst/>
          </a:prstGeom>
          <a:noFill/>
        </p:spPr>
        <p:txBody>
          <a:bodyPr wrap="square" rtlCol="0">
            <a:spAutoFit/>
          </a:bodyPr>
          <a:lstStyle/>
          <a:p>
            <a:r>
              <a:rPr lang="en-US" sz="2800" dirty="0">
                <a:solidFill>
                  <a:schemeClr val="bg1"/>
                </a:solidFill>
                <a:latin typeface="Calibri"/>
              </a:rPr>
              <a:t>b</a:t>
            </a:r>
            <a:r>
              <a:rPr lang="en-US" sz="2800" dirty="0" smtClean="0">
                <a:solidFill>
                  <a:schemeClr val="bg1"/>
                </a:solidFill>
                <a:latin typeface="Calibri"/>
              </a:rPr>
              <a:t>lack-legged kittiwake</a:t>
            </a:r>
            <a:endParaRPr lang="en-US" sz="2800" dirty="0">
              <a:solidFill>
                <a:schemeClr val="bg1"/>
              </a:solidFill>
              <a:latin typeface="Calibri"/>
            </a:endParaRPr>
          </a:p>
        </p:txBody>
      </p:sp>
      <p:sp>
        <p:nvSpPr>
          <p:cNvPr id="8" name="TextBox 7"/>
          <p:cNvSpPr txBox="1"/>
          <p:nvPr/>
        </p:nvSpPr>
        <p:spPr>
          <a:xfrm>
            <a:off x="4416218" y="6106293"/>
            <a:ext cx="4605867"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Brandon Birder via </a:t>
            </a:r>
            <a:r>
              <a:rPr lang="en-US" sz="1000" dirty="0">
                <a:solidFill>
                  <a:schemeClr val="bg1"/>
                </a:solidFill>
                <a:latin typeface="Calibri"/>
              </a:rPr>
              <a:t>Creative </a:t>
            </a:r>
            <a:r>
              <a:rPr lang="en-US" sz="1000" dirty="0" smtClean="0">
                <a:solidFill>
                  <a:schemeClr val="bg1"/>
                </a:solidFill>
                <a:latin typeface="Calibri"/>
              </a:rPr>
              <a:t>Commons </a:t>
            </a:r>
            <a:endParaRPr lang="en-US" sz="1000" dirty="0">
              <a:solidFill>
                <a:schemeClr val="bg1"/>
              </a:solidFill>
              <a:latin typeface="Calibri"/>
            </a:endParaRPr>
          </a:p>
        </p:txBody>
      </p:sp>
    </p:spTree>
    <p:extLst>
      <p:ext uri="{BB962C8B-B14F-4D97-AF65-F5344CB8AC3E}">
        <p14:creationId xmlns:p14="http://schemas.microsoft.com/office/powerpoint/2010/main" val="13064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643467" y="660400"/>
            <a:ext cx="6011333" cy="584776"/>
          </a:xfrm>
          <a:prstGeom prst="rect">
            <a:avLst/>
          </a:prstGeom>
          <a:noFill/>
        </p:spPr>
        <p:txBody>
          <a:bodyPr wrap="square" rtlCol="0">
            <a:spAutoFit/>
          </a:bodyPr>
          <a:lstStyle/>
          <a:p>
            <a:r>
              <a:rPr lang="en-US" sz="3200" dirty="0" smtClean="0">
                <a:solidFill>
                  <a:schemeClr val="bg1"/>
                </a:solidFill>
                <a:latin typeface="Calibri"/>
              </a:rPr>
              <a:t>3. THROAT OR GULAR POUCH</a:t>
            </a:r>
            <a:endParaRPr lang="en-US" sz="3200" b="1" dirty="0">
              <a:solidFill>
                <a:schemeClr val="bg1"/>
              </a:solidFill>
              <a:latin typeface="Calibri"/>
            </a:endParaRPr>
          </a:p>
        </p:txBody>
      </p:sp>
      <p:sp>
        <p:nvSpPr>
          <p:cNvPr id="4" name="TextBox 3"/>
          <p:cNvSpPr txBox="1"/>
          <p:nvPr/>
        </p:nvSpPr>
        <p:spPr>
          <a:xfrm>
            <a:off x="643467" y="5263347"/>
            <a:ext cx="6654799" cy="954107"/>
          </a:xfrm>
          <a:prstGeom prst="rect">
            <a:avLst/>
          </a:prstGeom>
          <a:noFill/>
        </p:spPr>
        <p:txBody>
          <a:bodyPr wrap="square" rtlCol="0">
            <a:spAutoFit/>
          </a:bodyPr>
          <a:lstStyle/>
          <a:p>
            <a:r>
              <a:rPr lang="en-US" sz="2800" dirty="0" smtClean="0">
                <a:solidFill>
                  <a:schemeClr val="bg1"/>
                </a:solidFill>
                <a:latin typeface="Calibri"/>
              </a:rPr>
              <a:t>Least auklets can carry more than 700 zooplankton in their pouch</a:t>
            </a:r>
            <a:endParaRPr lang="en-US" dirty="0">
              <a:solidFill>
                <a:schemeClr val="bg1"/>
              </a:solidFill>
              <a:latin typeface="Calibri"/>
            </a:endParaRPr>
          </a:p>
        </p:txBody>
      </p:sp>
      <p:pic>
        <p:nvPicPr>
          <p:cNvPr id="3" name="Picture 2" descr="Least Auklet_Ram Pap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1467" y="1306731"/>
            <a:ext cx="5503333" cy="3668889"/>
          </a:xfrm>
          <a:prstGeom prst="rect">
            <a:avLst/>
          </a:prstGeom>
        </p:spPr>
      </p:pic>
      <p:sp>
        <p:nvSpPr>
          <p:cNvPr id="6" name="TextBox 5"/>
          <p:cNvSpPr txBox="1"/>
          <p:nvPr/>
        </p:nvSpPr>
        <p:spPr>
          <a:xfrm>
            <a:off x="4663249" y="4742417"/>
            <a:ext cx="1991551"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Ram </a:t>
            </a:r>
            <a:r>
              <a:rPr lang="en-US" sz="1000" dirty="0" err="1" smtClean="0">
                <a:solidFill>
                  <a:schemeClr val="bg1"/>
                </a:solidFill>
                <a:latin typeface="Calibri"/>
              </a:rPr>
              <a:t>Papish</a:t>
            </a:r>
            <a:endParaRPr lang="en-US" sz="1000" dirty="0">
              <a:solidFill>
                <a:schemeClr val="bg1"/>
              </a:solidFill>
              <a:latin typeface="Calibri"/>
            </a:endParaRPr>
          </a:p>
        </p:txBody>
      </p:sp>
      <p:sp>
        <p:nvSpPr>
          <p:cNvPr id="7" name="TextBox 6"/>
          <p:cNvSpPr txBox="1"/>
          <p:nvPr/>
        </p:nvSpPr>
        <p:spPr>
          <a:xfrm>
            <a:off x="6868886" y="2700264"/>
            <a:ext cx="1624814" cy="461665"/>
          </a:xfrm>
          <a:prstGeom prst="rect">
            <a:avLst/>
          </a:prstGeom>
          <a:noFill/>
        </p:spPr>
        <p:txBody>
          <a:bodyPr wrap="none" rtlCol="0">
            <a:spAutoFit/>
          </a:bodyPr>
          <a:lstStyle/>
          <a:p>
            <a:r>
              <a:rPr lang="en-US" sz="2400" dirty="0">
                <a:solidFill>
                  <a:schemeClr val="bg1"/>
                </a:solidFill>
                <a:latin typeface="Calibri" charset="0"/>
                <a:ea typeface="Calibri" charset="0"/>
                <a:cs typeface="Calibri" charset="0"/>
              </a:rPr>
              <a:t>l</a:t>
            </a:r>
            <a:r>
              <a:rPr lang="en-US" sz="2400" dirty="0" smtClean="0">
                <a:solidFill>
                  <a:schemeClr val="bg1"/>
                </a:solidFill>
                <a:latin typeface="Calibri" charset="0"/>
                <a:ea typeface="Calibri" charset="0"/>
                <a:cs typeface="Calibri" charset="0"/>
              </a:rPr>
              <a:t>east auklet</a:t>
            </a:r>
            <a:endParaRPr lang="en-US" sz="24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3082291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21428" y="660400"/>
            <a:ext cx="6011333" cy="584776"/>
          </a:xfrm>
          <a:prstGeom prst="rect">
            <a:avLst/>
          </a:prstGeom>
          <a:noFill/>
        </p:spPr>
        <p:txBody>
          <a:bodyPr wrap="square" rtlCol="0">
            <a:spAutoFit/>
          </a:bodyPr>
          <a:lstStyle/>
          <a:p>
            <a:r>
              <a:rPr lang="en-US" sz="3200" dirty="0" smtClean="0">
                <a:solidFill>
                  <a:schemeClr val="bg1"/>
                </a:solidFill>
                <a:latin typeface="Calibri"/>
              </a:rPr>
              <a:t>4. STOMACH</a:t>
            </a:r>
            <a:r>
              <a:rPr lang="en-US" sz="3200" dirty="0">
                <a:solidFill>
                  <a:schemeClr val="bg1"/>
                </a:solidFill>
                <a:latin typeface="Calibri"/>
              </a:rPr>
              <a:t> </a:t>
            </a:r>
            <a:r>
              <a:rPr lang="en-US" sz="3200" dirty="0" smtClean="0">
                <a:solidFill>
                  <a:schemeClr val="bg1"/>
                </a:solidFill>
                <a:latin typeface="Calibri"/>
              </a:rPr>
              <a:t>OIL </a:t>
            </a:r>
            <a:endParaRPr lang="en-US" sz="3200" dirty="0">
              <a:solidFill>
                <a:schemeClr val="bg1"/>
              </a:solidFill>
              <a:latin typeface="Calibri"/>
            </a:endParaRPr>
          </a:p>
        </p:txBody>
      </p:sp>
      <p:pic>
        <p:nvPicPr>
          <p:cNvPr id="5" name="Picture 4" descr="Wilson storm petrel_Liam Quin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9827" y="414901"/>
            <a:ext cx="4605867" cy="5848720"/>
          </a:xfrm>
          <a:prstGeom prst="rect">
            <a:avLst/>
          </a:prstGeom>
        </p:spPr>
      </p:pic>
      <p:sp>
        <p:nvSpPr>
          <p:cNvPr id="6" name="TextBox 5"/>
          <p:cNvSpPr txBox="1"/>
          <p:nvPr/>
        </p:nvSpPr>
        <p:spPr>
          <a:xfrm>
            <a:off x="421428" y="4126372"/>
            <a:ext cx="6265333" cy="523220"/>
          </a:xfrm>
          <a:prstGeom prst="rect">
            <a:avLst/>
          </a:prstGeom>
          <a:noFill/>
        </p:spPr>
        <p:txBody>
          <a:bodyPr wrap="square" rtlCol="0">
            <a:spAutoFit/>
          </a:bodyPr>
          <a:lstStyle/>
          <a:p>
            <a:r>
              <a:rPr lang="en-US" sz="2800" dirty="0" smtClean="0">
                <a:solidFill>
                  <a:schemeClr val="bg1"/>
                </a:solidFill>
                <a:latin typeface="Calibri"/>
              </a:rPr>
              <a:t>Wilson storm </a:t>
            </a:r>
            <a:r>
              <a:rPr lang="en-US" sz="2800" dirty="0">
                <a:solidFill>
                  <a:schemeClr val="bg1"/>
                </a:solidFill>
                <a:latin typeface="Calibri"/>
              </a:rPr>
              <a:t>p</a:t>
            </a:r>
            <a:r>
              <a:rPr lang="en-US" sz="2800" dirty="0" smtClean="0">
                <a:solidFill>
                  <a:schemeClr val="bg1"/>
                </a:solidFill>
                <a:latin typeface="Calibri"/>
              </a:rPr>
              <a:t>etrel</a:t>
            </a:r>
            <a:endParaRPr lang="en-US" dirty="0">
              <a:solidFill>
                <a:schemeClr val="bg1"/>
              </a:solidFill>
              <a:latin typeface="Calibri"/>
            </a:endParaRPr>
          </a:p>
        </p:txBody>
      </p:sp>
      <p:sp>
        <p:nvSpPr>
          <p:cNvPr id="8" name="TextBox 7"/>
          <p:cNvSpPr txBox="1"/>
          <p:nvPr/>
        </p:nvSpPr>
        <p:spPr>
          <a:xfrm>
            <a:off x="4129826" y="6019469"/>
            <a:ext cx="4605867"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Liam Quinn via </a:t>
            </a:r>
            <a:r>
              <a:rPr lang="en-US" sz="1000" dirty="0">
                <a:solidFill>
                  <a:schemeClr val="bg1"/>
                </a:solidFill>
                <a:latin typeface="Calibri"/>
              </a:rPr>
              <a:t>Creative </a:t>
            </a:r>
            <a:r>
              <a:rPr lang="en-US" sz="1000" dirty="0" smtClean="0">
                <a:solidFill>
                  <a:schemeClr val="bg1"/>
                </a:solidFill>
                <a:latin typeface="Calibri"/>
              </a:rPr>
              <a:t>Commons </a:t>
            </a:r>
            <a:endParaRPr lang="en-US" sz="1000" dirty="0">
              <a:solidFill>
                <a:schemeClr val="bg1"/>
              </a:solidFill>
              <a:latin typeface="Calibri"/>
            </a:endParaRPr>
          </a:p>
        </p:txBody>
      </p:sp>
    </p:spTree>
    <p:extLst>
      <p:ext uri="{BB962C8B-B14F-4D97-AF65-F5344CB8AC3E}">
        <p14:creationId xmlns:p14="http://schemas.microsoft.com/office/powerpoint/2010/main" val="73958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937311" y="602179"/>
            <a:ext cx="5066411" cy="1077218"/>
          </a:xfrm>
          <a:prstGeom prst="rect">
            <a:avLst/>
          </a:prstGeom>
          <a:noFill/>
        </p:spPr>
        <p:txBody>
          <a:bodyPr wrap="none" rtlCol="0">
            <a:spAutoFit/>
          </a:bodyPr>
          <a:lstStyle/>
          <a:p>
            <a:pPr algn="ctr"/>
            <a:r>
              <a:rPr lang="en-US" sz="3200" dirty="0" smtClean="0">
                <a:solidFill>
                  <a:srgbClr val="000000"/>
                </a:solidFill>
              </a:rPr>
              <a:t>Seabird Feeding (foraging) </a:t>
            </a:r>
          </a:p>
          <a:p>
            <a:pPr algn="ctr"/>
            <a:r>
              <a:rPr lang="en-US" sz="3200" dirty="0" smtClean="0">
                <a:solidFill>
                  <a:srgbClr val="000000"/>
                </a:solidFill>
              </a:rPr>
              <a:t>Review</a:t>
            </a:r>
            <a:endParaRPr lang="en-US" sz="3200" dirty="0">
              <a:solidFill>
                <a:srgbClr val="000000"/>
              </a:solidFill>
            </a:endParaRPr>
          </a:p>
        </p:txBody>
      </p:sp>
      <p:sp>
        <p:nvSpPr>
          <p:cNvPr id="9" name="TextBox 8"/>
          <p:cNvSpPr txBox="1"/>
          <p:nvPr/>
        </p:nvSpPr>
        <p:spPr>
          <a:xfrm>
            <a:off x="350324" y="2069307"/>
            <a:ext cx="4170733" cy="3693319"/>
          </a:xfrm>
          <a:prstGeom prst="rect">
            <a:avLst/>
          </a:prstGeom>
          <a:noFill/>
        </p:spPr>
        <p:txBody>
          <a:bodyPr wrap="none" rtlCol="0">
            <a:spAutoFit/>
          </a:bodyPr>
          <a:lstStyle/>
          <a:p>
            <a:r>
              <a:rPr lang="en-US" sz="2400" dirty="0" smtClean="0">
                <a:solidFill>
                  <a:srgbClr val="000000"/>
                </a:solidFill>
              </a:rPr>
              <a:t>Four strategies to catch food:</a:t>
            </a:r>
          </a:p>
          <a:p>
            <a:r>
              <a:rPr lang="en-US" sz="2400" dirty="0" smtClean="0">
                <a:solidFill>
                  <a:srgbClr val="000000"/>
                </a:solidFill>
              </a:rPr>
              <a:t>	1) Surface feeding</a:t>
            </a:r>
          </a:p>
          <a:p>
            <a:r>
              <a:rPr lang="en-US" sz="2400" dirty="0" smtClean="0">
                <a:solidFill>
                  <a:srgbClr val="000000"/>
                </a:solidFill>
              </a:rPr>
              <a:t>		a) while flying</a:t>
            </a:r>
          </a:p>
          <a:p>
            <a:r>
              <a:rPr lang="en-US" sz="2400" dirty="0" smtClean="0">
                <a:solidFill>
                  <a:srgbClr val="000000"/>
                </a:solidFill>
              </a:rPr>
              <a:t>		</a:t>
            </a:r>
            <a:r>
              <a:rPr lang="en-US" sz="2400" dirty="0" err="1" smtClean="0">
                <a:solidFill>
                  <a:srgbClr val="000000"/>
                </a:solidFill>
              </a:rPr>
              <a:t>b</a:t>
            </a:r>
            <a:r>
              <a:rPr lang="en-US" sz="2400" dirty="0" smtClean="0">
                <a:solidFill>
                  <a:srgbClr val="000000"/>
                </a:solidFill>
              </a:rPr>
              <a:t>) while swimming</a:t>
            </a:r>
          </a:p>
          <a:p>
            <a:r>
              <a:rPr lang="en-US" sz="2400" dirty="0" smtClean="0">
                <a:solidFill>
                  <a:srgbClr val="000000"/>
                </a:solidFill>
              </a:rPr>
              <a:t>	2) Pursuit Diving</a:t>
            </a:r>
          </a:p>
          <a:p>
            <a:r>
              <a:rPr lang="en-US" sz="2400" dirty="0" smtClean="0">
                <a:solidFill>
                  <a:srgbClr val="000000"/>
                </a:solidFill>
              </a:rPr>
              <a:t>	3) Plunge Diving</a:t>
            </a:r>
          </a:p>
          <a:p>
            <a:r>
              <a:rPr lang="en-US" sz="2400" dirty="0" smtClean="0">
                <a:solidFill>
                  <a:srgbClr val="000000"/>
                </a:solidFill>
              </a:rPr>
              <a:t>	4) </a:t>
            </a:r>
            <a:r>
              <a:rPr lang="en-US" sz="2400" dirty="0" err="1" smtClean="0">
                <a:solidFill>
                  <a:srgbClr val="000000"/>
                </a:solidFill>
              </a:rPr>
              <a:t>Kleptoparasitism</a:t>
            </a:r>
            <a:r>
              <a:rPr lang="en-US" sz="2400" dirty="0" smtClean="0">
                <a:solidFill>
                  <a:srgbClr val="000000"/>
                </a:solidFill>
              </a:rPr>
              <a:t>, </a:t>
            </a:r>
          </a:p>
          <a:p>
            <a:r>
              <a:rPr lang="en-US" sz="2400" dirty="0" smtClean="0">
                <a:solidFill>
                  <a:srgbClr val="000000"/>
                </a:solidFill>
              </a:rPr>
              <a:t>	    Scavenging,</a:t>
            </a:r>
          </a:p>
          <a:p>
            <a:r>
              <a:rPr lang="en-US" sz="2400" dirty="0" smtClean="0">
                <a:solidFill>
                  <a:srgbClr val="000000"/>
                </a:solidFill>
              </a:rPr>
              <a:t>	    Land Predation</a:t>
            </a:r>
          </a:p>
          <a:p>
            <a:r>
              <a:rPr lang="en-US" dirty="0" smtClean="0"/>
              <a:t>  </a:t>
            </a:r>
            <a:endParaRPr lang="en-US" dirty="0"/>
          </a:p>
        </p:txBody>
      </p:sp>
      <p:sp>
        <p:nvSpPr>
          <p:cNvPr id="10" name="TextBox 9"/>
          <p:cNvSpPr txBox="1"/>
          <p:nvPr/>
        </p:nvSpPr>
        <p:spPr>
          <a:xfrm>
            <a:off x="5166545" y="2069307"/>
            <a:ext cx="3759863" cy="1938992"/>
          </a:xfrm>
          <a:prstGeom prst="rect">
            <a:avLst/>
          </a:prstGeom>
          <a:noFill/>
        </p:spPr>
        <p:txBody>
          <a:bodyPr wrap="none" rtlCol="0">
            <a:spAutoFit/>
          </a:bodyPr>
          <a:lstStyle/>
          <a:p>
            <a:r>
              <a:rPr lang="en-US" sz="2400" dirty="0" smtClean="0"/>
              <a:t>How seabirds feed chicks:</a:t>
            </a:r>
          </a:p>
          <a:p>
            <a:r>
              <a:rPr lang="en-US" sz="2400" dirty="0" smtClean="0"/>
              <a:t>	1) Whole Fish</a:t>
            </a:r>
          </a:p>
          <a:p>
            <a:r>
              <a:rPr lang="en-US" sz="2400" dirty="0" smtClean="0"/>
              <a:t>	2) Regurgitation</a:t>
            </a:r>
          </a:p>
          <a:p>
            <a:r>
              <a:rPr lang="en-US" sz="2400" dirty="0" smtClean="0"/>
              <a:t>	3) Throat</a:t>
            </a:r>
            <a:r>
              <a:rPr lang="en-US" sz="2400" dirty="0" smtClean="0"/>
              <a:t>/</a:t>
            </a:r>
            <a:r>
              <a:rPr lang="en-US" sz="2400" dirty="0" err="1" smtClean="0"/>
              <a:t>gular</a:t>
            </a:r>
            <a:r>
              <a:rPr lang="en-US" sz="2400" dirty="0" smtClean="0"/>
              <a:t> </a:t>
            </a:r>
            <a:r>
              <a:rPr lang="en-US" sz="2400" dirty="0" smtClean="0"/>
              <a:t>pouch</a:t>
            </a:r>
          </a:p>
          <a:p>
            <a:r>
              <a:rPr lang="en-US" sz="2400" dirty="0" smtClean="0"/>
              <a:t>	4) Stomach oil</a:t>
            </a:r>
            <a:endParaRPr lang="en-US" sz="2400" dirty="0"/>
          </a:p>
        </p:txBody>
      </p:sp>
    </p:spTree>
    <p:extLst>
      <p:ext uri="{BB962C8B-B14F-4D97-AF65-F5344CB8AC3E}">
        <p14:creationId xmlns:p14="http://schemas.microsoft.com/office/powerpoint/2010/main" val="7395868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 y="237067"/>
            <a:ext cx="9143999" cy="2277547"/>
          </a:xfrm>
          <a:prstGeom prst="rect">
            <a:avLst/>
          </a:prstGeom>
          <a:noFill/>
        </p:spPr>
        <p:txBody>
          <a:bodyPr wrap="square" rtlCol="0">
            <a:spAutoFit/>
          </a:bodyPr>
          <a:lstStyle/>
          <a:p>
            <a:pPr algn="ctr"/>
            <a:r>
              <a:rPr lang="en-US" sz="3200" b="1" dirty="0" smtClean="0">
                <a:solidFill>
                  <a:schemeClr val="bg1"/>
                </a:solidFill>
                <a:latin typeface="Calibri"/>
              </a:rPr>
              <a:t>HOW DO SEABIRDS CATCH THEIR FOOD?</a:t>
            </a:r>
            <a:endParaRPr lang="en-US" sz="3200" b="1" dirty="0">
              <a:solidFill>
                <a:schemeClr val="bg1"/>
              </a:solidFill>
              <a:latin typeface="Calibri"/>
            </a:endParaRPr>
          </a:p>
          <a:p>
            <a:endParaRPr lang="en-US" sz="2800" b="1" dirty="0" smtClean="0">
              <a:solidFill>
                <a:schemeClr val="bg1"/>
              </a:solidFill>
              <a:latin typeface="Calibri"/>
            </a:endParaRPr>
          </a:p>
          <a:p>
            <a:pPr algn="ctr"/>
            <a:endParaRPr lang="en-US" sz="3200" b="1" i="1" dirty="0">
              <a:solidFill>
                <a:schemeClr val="bg1"/>
              </a:solidFill>
              <a:latin typeface="Calibri"/>
            </a:endParaRPr>
          </a:p>
          <a:p>
            <a:pPr algn="ctr"/>
            <a:endParaRPr lang="en-US" sz="3200" b="1" i="1" dirty="0">
              <a:solidFill>
                <a:schemeClr val="bg1"/>
              </a:solidFill>
              <a:latin typeface="Calibri"/>
            </a:endParaRPr>
          </a:p>
          <a:p>
            <a:endParaRPr lang="en-US" dirty="0">
              <a:latin typeface="Calibri"/>
            </a:endParaRPr>
          </a:p>
        </p:txBody>
      </p:sp>
      <p:pic>
        <p:nvPicPr>
          <p:cNvPr id="4" name="Picture 3" descr="11283955544_9747454fbb_z.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9066" y="1644978"/>
            <a:ext cx="7255065" cy="4840490"/>
          </a:xfrm>
          <a:prstGeom prst="rect">
            <a:avLst/>
          </a:prstGeom>
        </p:spPr>
      </p:pic>
      <p:sp>
        <p:nvSpPr>
          <p:cNvPr id="12" name="TextBox 11"/>
          <p:cNvSpPr txBox="1"/>
          <p:nvPr/>
        </p:nvSpPr>
        <p:spPr>
          <a:xfrm>
            <a:off x="999067" y="1019921"/>
            <a:ext cx="6484015" cy="584776"/>
          </a:xfrm>
          <a:prstGeom prst="rect">
            <a:avLst/>
          </a:prstGeom>
          <a:noFill/>
        </p:spPr>
        <p:txBody>
          <a:bodyPr wrap="square" rtlCol="0">
            <a:spAutoFit/>
          </a:bodyPr>
          <a:lstStyle/>
          <a:p>
            <a:pPr marL="457200" indent="-457200">
              <a:buFont typeface="Arial"/>
              <a:buChar char="•"/>
            </a:pPr>
            <a:r>
              <a:rPr lang="en-US" sz="3200" b="1" dirty="0">
                <a:solidFill>
                  <a:schemeClr val="bg1"/>
                </a:solidFill>
                <a:latin typeface="Calibri"/>
                <a:cs typeface="Calibri"/>
              </a:rPr>
              <a:t>Four main strategies:</a:t>
            </a:r>
          </a:p>
        </p:txBody>
      </p:sp>
      <p:sp>
        <p:nvSpPr>
          <p:cNvPr id="6" name="TextBox 5"/>
          <p:cNvSpPr txBox="1"/>
          <p:nvPr/>
        </p:nvSpPr>
        <p:spPr>
          <a:xfrm>
            <a:off x="4898882" y="6208469"/>
            <a:ext cx="3355249" cy="246221"/>
          </a:xfrm>
          <a:prstGeom prst="rect">
            <a:avLst/>
          </a:prstGeom>
          <a:noFill/>
        </p:spPr>
        <p:txBody>
          <a:bodyPr wrap="square" rtlCol="0">
            <a:spAutoFit/>
          </a:bodyPr>
          <a:lstStyle/>
          <a:p>
            <a:pPr algn="r"/>
            <a:r>
              <a:rPr lang="en-US" sz="1000" dirty="0" smtClean="0">
                <a:solidFill>
                  <a:srgbClr val="FFFFFF"/>
                </a:solidFill>
                <a:latin typeface="Calibri"/>
              </a:rPr>
              <a:t> © Afletch4141 via creative commons</a:t>
            </a:r>
            <a:endParaRPr lang="en-US" sz="1000" dirty="0">
              <a:solidFill>
                <a:srgbClr val="FFFFFF"/>
              </a:solidFill>
              <a:latin typeface="Calibri"/>
            </a:endParaRPr>
          </a:p>
        </p:txBody>
      </p:sp>
    </p:spTree>
    <p:extLst>
      <p:ext uri="{BB962C8B-B14F-4D97-AF65-F5344CB8AC3E}">
        <p14:creationId xmlns:p14="http://schemas.microsoft.com/office/powerpoint/2010/main" val="36217507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35467" y="435745"/>
            <a:ext cx="5435600" cy="2123658"/>
          </a:xfrm>
          <a:prstGeom prst="rect">
            <a:avLst/>
          </a:prstGeom>
          <a:noFill/>
        </p:spPr>
        <p:txBody>
          <a:bodyPr wrap="square" rtlCol="0">
            <a:spAutoFit/>
          </a:bodyPr>
          <a:lstStyle/>
          <a:p>
            <a:pPr marL="514350" indent="-514350">
              <a:buAutoNum type="arabicPeriod"/>
            </a:pPr>
            <a:r>
              <a:rPr lang="en-US" sz="3600" dirty="0" smtClean="0">
                <a:solidFill>
                  <a:schemeClr val="bg1"/>
                </a:solidFill>
                <a:latin typeface="Calibri"/>
              </a:rPr>
              <a:t>SURFACE FEEDING</a:t>
            </a:r>
            <a:endParaRPr lang="en-US" sz="3200" dirty="0">
              <a:solidFill>
                <a:schemeClr val="bg1"/>
              </a:solidFill>
              <a:latin typeface="Calibri"/>
            </a:endParaRPr>
          </a:p>
          <a:p>
            <a:pPr marL="514350" indent="-514350">
              <a:buAutoNum type="alphaLcParenBoth"/>
            </a:pPr>
            <a:r>
              <a:rPr lang="en-US" sz="3200" dirty="0" smtClean="0">
                <a:solidFill>
                  <a:schemeClr val="bg1"/>
                </a:solidFill>
                <a:latin typeface="Calibri"/>
              </a:rPr>
              <a:t> While flying</a:t>
            </a:r>
          </a:p>
          <a:p>
            <a:pPr marL="514350" indent="-514350">
              <a:buAutoNum type="alphaLcParenBoth"/>
            </a:pPr>
            <a:endParaRPr lang="en-US" sz="3200" dirty="0">
              <a:solidFill>
                <a:schemeClr val="bg1"/>
              </a:solidFill>
              <a:latin typeface="Calibri"/>
            </a:endParaRPr>
          </a:p>
          <a:p>
            <a:endParaRPr lang="en-US" sz="3200" dirty="0">
              <a:solidFill>
                <a:schemeClr val="bg1"/>
              </a:solidFill>
              <a:latin typeface="Calibri"/>
            </a:endParaRPr>
          </a:p>
        </p:txBody>
      </p:sp>
      <p:pic>
        <p:nvPicPr>
          <p:cNvPr id="3" name="Picture 2" descr="white vented storm petrel_NKS Swampi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178" y="47048"/>
            <a:ext cx="4208250" cy="3400266"/>
          </a:xfrm>
          <a:prstGeom prst="rect">
            <a:avLst/>
          </a:prstGeom>
        </p:spPr>
      </p:pic>
      <p:pic>
        <p:nvPicPr>
          <p:cNvPr id="4" name="Picture 3" descr="Skimmer_MurrayH7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67" y="2405472"/>
            <a:ext cx="5693886" cy="3792128"/>
          </a:xfrm>
          <a:prstGeom prst="rect">
            <a:avLst/>
          </a:prstGeom>
        </p:spPr>
      </p:pic>
      <p:sp>
        <p:nvSpPr>
          <p:cNvPr id="5" name="TextBox 4"/>
          <p:cNvSpPr txBox="1"/>
          <p:nvPr/>
        </p:nvSpPr>
        <p:spPr>
          <a:xfrm>
            <a:off x="6132520" y="3452486"/>
            <a:ext cx="4534269" cy="461665"/>
          </a:xfrm>
          <a:prstGeom prst="rect">
            <a:avLst/>
          </a:prstGeom>
          <a:noFill/>
        </p:spPr>
        <p:txBody>
          <a:bodyPr wrap="square" rtlCol="0">
            <a:spAutoFit/>
          </a:bodyPr>
          <a:lstStyle/>
          <a:p>
            <a:r>
              <a:rPr lang="en-US" sz="2400" dirty="0" smtClean="0">
                <a:solidFill>
                  <a:schemeClr val="bg1"/>
                </a:solidFill>
                <a:latin typeface="Calibri"/>
              </a:rPr>
              <a:t>storm </a:t>
            </a:r>
            <a:r>
              <a:rPr lang="en-US" sz="2400" dirty="0">
                <a:solidFill>
                  <a:schemeClr val="bg1"/>
                </a:solidFill>
                <a:latin typeface="Calibri"/>
              </a:rPr>
              <a:t>p</a:t>
            </a:r>
            <a:r>
              <a:rPr lang="en-US" sz="2400" dirty="0" smtClean="0">
                <a:solidFill>
                  <a:schemeClr val="bg1"/>
                </a:solidFill>
                <a:latin typeface="Calibri"/>
              </a:rPr>
              <a:t>etrels</a:t>
            </a:r>
            <a:endParaRPr lang="en-US" sz="2400" dirty="0">
              <a:solidFill>
                <a:schemeClr val="bg1"/>
              </a:solidFill>
              <a:latin typeface="Calibri"/>
            </a:endParaRPr>
          </a:p>
        </p:txBody>
      </p:sp>
      <p:sp>
        <p:nvSpPr>
          <p:cNvPr id="6" name="TextBox 5"/>
          <p:cNvSpPr txBox="1"/>
          <p:nvPr/>
        </p:nvSpPr>
        <p:spPr>
          <a:xfrm>
            <a:off x="5810647" y="3203162"/>
            <a:ext cx="3075677" cy="246221"/>
          </a:xfrm>
          <a:prstGeom prst="rect">
            <a:avLst/>
          </a:prstGeom>
          <a:noFill/>
        </p:spPr>
        <p:txBody>
          <a:bodyPr wrap="square" rtlCol="0">
            <a:spAutoFit/>
          </a:bodyPr>
          <a:lstStyle/>
          <a:p>
            <a:pPr algn="r"/>
            <a:r>
              <a:rPr lang="en-US" sz="1000" dirty="0">
                <a:latin typeface="Calibri"/>
              </a:rPr>
              <a:t>© </a:t>
            </a:r>
            <a:r>
              <a:rPr lang="en-US" sz="1000" dirty="0" smtClean="0">
                <a:latin typeface="Calibri"/>
              </a:rPr>
              <a:t>NKS </a:t>
            </a:r>
            <a:r>
              <a:rPr lang="en-US" sz="1000" dirty="0" err="1" smtClean="0">
                <a:latin typeface="Calibri"/>
              </a:rPr>
              <a:t>Swampie</a:t>
            </a:r>
            <a:r>
              <a:rPr lang="en-US" sz="1000" dirty="0" smtClean="0">
                <a:latin typeface="Calibri"/>
              </a:rPr>
              <a:t> via creative commons</a:t>
            </a:r>
            <a:endParaRPr lang="en-US" sz="1000" dirty="0">
              <a:latin typeface="Calibri"/>
            </a:endParaRPr>
          </a:p>
        </p:txBody>
      </p:sp>
      <p:sp>
        <p:nvSpPr>
          <p:cNvPr id="7" name="TextBox 6"/>
          <p:cNvSpPr txBox="1"/>
          <p:nvPr/>
        </p:nvSpPr>
        <p:spPr>
          <a:xfrm>
            <a:off x="384808" y="6225567"/>
            <a:ext cx="5571067" cy="461665"/>
          </a:xfrm>
          <a:prstGeom prst="rect">
            <a:avLst/>
          </a:prstGeom>
          <a:noFill/>
        </p:spPr>
        <p:txBody>
          <a:bodyPr wrap="square" rtlCol="0">
            <a:spAutoFit/>
          </a:bodyPr>
          <a:lstStyle/>
          <a:p>
            <a:r>
              <a:rPr lang="en-US" sz="2400" dirty="0">
                <a:solidFill>
                  <a:schemeClr val="bg1"/>
                </a:solidFill>
                <a:latin typeface="Calibri"/>
              </a:rPr>
              <a:t>s</a:t>
            </a:r>
            <a:r>
              <a:rPr lang="en-US" sz="2400" dirty="0" smtClean="0">
                <a:solidFill>
                  <a:schemeClr val="bg1"/>
                </a:solidFill>
                <a:latin typeface="Calibri"/>
              </a:rPr>
              <a:t>kimmers</a:t>
            </a:r>
            <a:endParaRPr lang="en-US" sz="2400" dirty="0">
              <a:solidFill>
                <a:schemeClr val="bg1"/>
              </a:solidFill>
              <a:latin typeface="Calibri"/>
            </a:endParaRPr>
          </a:p>
        </p:txBody>
      </p:sp>
      <p:sp>
        <p:nvSpPr>
          <p:cNvPr id="8" name="TextBox 7"/>
          <p:cNvSpPr txBox="1"/>
          <p:nvPr/>
        </p:nvSpPr>
        <p:spPr>
          <a:xfrm>
            <a:off x="2506948" y="5964397"/>
            <a:ext cx="3355249" cy="246221"/>
          </a:xfrm>
          <a:prstGeom prst="rect">
            <a:avLst/>
          </a:prstGeom>
          <a:noFill/>
        </p:spPr>
        <p:txBody>
          <a:bodyPr wrap="square" rtlCol="0">
            <a:spAutoFit/>
          </a:bodyPr>
          <a:lstStyle/>
          <a:p>
            <a:pPr algn="r"/>
            <a:r>
              <a:rPr lang="en-US" sz="1000" dirty="0">
                <a:latin typeface="Calibri"/>
              </a:rPr>
              <a:t>© Murray </a:t>
            </a:r>
            <a:r>
              <a:rPr lang="en-US" sz="1000" dirty="0" smtClean="0">
                <a:latin typeface="Calibri"/>
              </a:rPr>
              <a:t>H77 via creative commons</a:t>
            </a:r>
            <a:endParaRPr lang="en-US" sz="1000" dirty="0">
              <a:latin typeface="Calibri"/>
            </a:endParaRPr>
          </a:p>
        </p:txBody>
      </p:sp>
    </p:spTree>
    <p:extLst>
      <p:ext uri="{BB962C8B-B14F-4D97-AF65-F5344CB8AC3E}">
        <p14:creationId xmlns:p14="http://schemas.microsoft.com/office/powerpoint/2010/main" val="36805534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35467" y="185576"/>
            <a:ext cx="5435600" cy="1631216"/>
          </a:xfrm>
          <a:prstGeom prst="rect">
            <a:avLst/>
          </a:prstGeom>
          <a:noFill/>
        </p:spPr>
        <p:txBody>
          <a:bodyPr wrap="square" rtlCol="0">
            <a:spAutoFit/>
          </a:bodyPr>
          <a:lstStyle/>
          <a:p>
            <a:pPr marL="514350" indent="-514350">
              <a:buAutoNum type="arabicPeriod"/>
            </a:pPr>
            <a:r>
              <a:rPr lang="en-US" sz="3600" dirty="0" smtClean="0">
                <a:solidFill>
                  <a:schemeClr val="bg1"/>
                </a:solidFill>
                <a:latin typeface="Calibri"/>
              </a:rPr>
              <a:t>SURFACE FEEDING</a:t>
            </a:r>
          </a:p>
          <a:p>
            <a:r>
              <a:rPr lang="en-US" sz="3200" dirty="0" smtClean="0">
                <a:solidFill>
                  <a:schemeClr val="bg1"/>
                </a:solidFill>
                <a:latin typeface="Calibri"/>
              </a:rPr>
              <a:t>(b) While swimming</a:t>
            </a:r>
          </a:p>
          <a:p>
            <a:pPr marL="514350" indent="-514350">
              <a:buAutoNum type="alphaLcParenBoth"/>
            </a:pPr>
            <a:endParaRPr lang="en-US" sz="3200" dirty="0">
              <a:solidFill>
                <a:schemeClr val="bg1"/>
              </a:solidFill>
              <a:latin typeface="Calibri"/>
            </a:endParaRPr>
          </a:p>
        </p:txBody>
      </p:sp>
      <p:sp>
        <p:nvSpPr>
          <p:cNvPr id="7" name="TextBox 6"/>
          <p:cNvSpPr txBox="1"/>
          <p:nvPr/>
        </p:nvSpPr>
        <p:spPr>
          <a:xfrm>
            <a:off x="1077462" y="6087220"/>
            <a:ext cx="4521200" cy="461665"/>
          </a:xfrm>
          <a:prstGeom prst="rect">
            <a:avLst/>
          </a:prstGeom>
          <a:noFill/>
        </p:spPr>
        <p:txBody>
          <a:bodyPr wrap="square" rtlCol="0">
            <a:spAutoFit/>
          </a:bodyPr>
          <a:lstStyle/>
          <a:p>
            <a:r>
              <a:rPr lang="en-US" sz="2400" dirty="0">
                <a:solidFill>
                  <a:schemeClr val="bg1"/>
                </a:solidFill>
                <a:latin typeface="Calibri"/>
              </a:rPr>
              <a:t>n</a:t>
            </a:r>
            <a:r>
              <a:rPr lang="en-US" sz="2400" dirty="0" smtClean="0">
                <a:solidFill>
                  <a:schemeClr val="bg1"/>
                </a:solidFill>
                <a:latin typeface="Calibri"/>
              </a:rPr>
              <a:t>orthern </a:t>
            </a:r>
            <a:r>
              <a:rPr lang="en-US" sz="2400" dirty="0">
                <a:solidFill>
                  <a:schemeClr val="bg1"/>
                </a:solidFill>
                <a:latin typeface="Calibri"/>
              </a:rPr>
              <a:t>f</a:t>
            </a:r>
            <a:r>
              <a:rPr lang="en-US" sz="2400" dirty="0" smtClean="0">
                <a:solidFill>
                  <a:schemeClr val="bg1"/>
                </a:solidFill>
                <a:latin typeface="Calibri"/>
              </a:rPr>
              <a:t>ulmar</a:t>
            </a:r>
            <a:endParaRPr lang="en-US" sz="2400" dirty="0">
              <a:solidFill>
                <a:schemeClr val="bg1"/>
              </a:solidFill>
              <a:latin typeface="Calibri"/>
            </a:endParaRPr>
          </a:p>
        </p:txBody>
      </p:sp>
      <p:sp>
        <p:nvSpPr>
          <p:cNvPr id="8" name="TextBox 7"/>
          <p:cNvSpPr txBox="1"/>
          <p:nvPr/>
        </p:nvSpPr>
        <p:spPr>
          <a:xfrm>
            <a:off x="3893442" y="5490786"/>
            <a:ext cx="3355249" cy="276999"/>
          </a:xfrm>
          <a:prstGeom prst="rect">
            <a:avLst/>
          </a:prstGeom>
          <a:noFill/>
        </p:spPr>
        <p:txBody>
          <a:bodyPr wrap="square" rtlCol="0">
            <a:spAutoFit/>
          </a:bodyPr>
          <a:lstStyle/>
          <a:p>
            <a:r>
              <a:rPr lang="en-US" sz="1200" dirty="0" smtClean="0">
                <a:latin typeface="Calibri"/>
              </a:rPr>
              <a:t>creative commons © Murray H77</a:t>
            </a:r>
            <a:endParaRPr lang="en-US" sz="1200" dirty="0">
              <a:latin typeface="Calibri"/>
            </a:endParaRPr>
          </a:p>
        </p:txBody>
      </p:sp>
      <p:pic>
        <p:nvPicPr>
          <p:cNvPr id="9" name="Picture 8" descr="fulmar_Ryan Sha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7462" y="1327771"/>
            <a:ext cx="7108134" cy="4734018"/>
          </a:xfrm>
          <a:prstGeom prst="rect">
            <a:avLst/>
          </a:prstGeom>
        </p:spPr>
      </p:pic>
      <p:sp>
        <p:nvSpPr>
          <p:cNvPr id="10" name="TextBox 9"/>
          <p:cNvSpPr txBox="1"/>
          <p:nvPr/>
        </p:nvSpPr>
        <p:spPr>
          <a:xfrm>
            <a:off x="1077462" y="5815568"/>
            <a:ext cx="4749800" cy="246221"/>
          </a:xfrm>
          <a:prstGeom prst="rect">
            <a:avLst/>
          </a:prstGeom>
          <a:noFill/>
        </p:spPr>
        <p:txBody>
          <a:bodyPr wrap="square" rtlCol="0">
            <a:spAutoFit/>
          </a:bodyPr>
          <a:lstStyle/>
          <a:p>
            <a:r>
              <a:rPr lang="en-US" sz="1000" dirty="0">
                <a:solidFill>
                  <a:srgbClr val="FFFFFF"/>
                </a:solidFill>
                <a:latin typeface="Calibri"/>
              </a:rPr>
              <a:t>© </a:t>
            </a:r>
            <a:r>
              <a:rPr lang="en-US" sz="1000" dirty="0" smtClean="0">
                <a:solidFill>
                  <a:schemeClr val="bg1"/>
                </a:solidFill>
              </a:rPr>
              <a:t>Ryan Shaw via Creative Commons</a:t>
            </a:r>
            <a:endParaRPr lang="en-US" sz="1000" dirty="0">
              <a:solidFill>
                <a:schemeClr val="bg1"/>
              </a:solidFill>
            </a:endParaRPr>
          </a:p>
        </p:txBody>
      </p:sp>
    </p:spTree>
    <p:extLst>
      <p:ext uri="{BB962C8B-B14F-4D97-AF65-F5344CB8AC3E}">
        <p14:creationId xmlns:p14="http://schemas.microsoft.com/office/powerpoint/2010/main" val="34581785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2534" y="301040"/>
            <a:ext cx="8771466" cy="4031873"/>
          </a:xfrm>
          <a:prstGeom prst="rect">
            <a:avLst/>
          </a:prstGeom>
          <a:noFill/>
        </p:spPr>
        <p:txBody>
          <a:bodyPr wrap="square" rtlCol="0">
            <a:spAutoFit/>
          </a:bodyPr>
          <a:lstStyle/>
          <a:p>
            <a:r>
              <a:rPr lang="en-US" sz="3600" dirty="0" smtClean="0">
                <a:solidFill>
                  <a:schemeClr val="bg1"/>
                </a:solidFill>
                <a:latin typeface="Calibri"/>
              </a:rPr>
              <a:t>2. PURSUIT DIVING</a:t>
            </a:r>
          </a:p>
          <a:p>
            <a:r>
              <a:rPr lang="en-US" sz="3200" dirty="0" smtClean="0">
                <a:solidFill>
                  <a:schemeClr val="bg1"/>
                </a:solidFill>
                <a:latin typeface="Calibri"/>
              </a:rPr>
              <a:t>Swim underwater:</a:t>
            </a:r>
          </a:p>
          <a:p>
            <a:r>
              <a:rPr lang="en-US" sz="3200" dirty="0" smtClean="0">
                <a:solidFill>
                  <a:schemeClr val="bg1"/>
                </a:solidFill>
                <a:latin typeface="Calibri"/>
              </a:rPr>
              <a:t>(</a:t>
            </a:r>
            <a:r>
              <a:rPr lang="en-US" sz="3200" dirty="0">
                <a:solidFill>
                  <a:schemeClr val="bg1"/>
                </a:solidFill>
                <a:latin typeface="Calibri"/>
              </a:rPr>
              <a:t>a) Foot propulsion (cormorants, grebes, loons)</a:t>
            </a:r>
          </a:p>
          <a:p>
            <a:r>
              <a:rPr lang="en-US" sz="3200" dirty="0">
                <a:solidFill>
                  <a:schemeClr val="bg1"/>
                </a:solidFill>
                <a:latin typeface="Calibri"/>
              </a:rPr>
              <a:t>(b) Wing propulsion (penguins, </a:t>
            </a:r>
            <a:r>
              <a:rPr lang="en-US" sz="3200" dirty="0" smtClean="0">
                <a:solidFill>
                  <a:schemeClr val="bg1"/>
                </a:solidFill>
                <a:latin typeface="Calibri"/>
              </a:rPr>
              <a:t>auks</a:t>
            </a:r>
            <a:r>
              <a:rPr lang="en-US" sz="3200" dirty="0">
                <a:solidFill>
                  <a:schemeClr val="bg1"/>
                </a:solidFill>
                <a:latin typeface="Calibri"/>
              </a:rPr>
              <a:t>)</a:t>
            </a:r>
          </a:p>
          <a:p>
            <a:endParaRPr lang="en-US" sz="2800" dirty="0" smtClean="0">
              <a:solidFill>
                <a:schemeClr val="bg1"/>
              </a:solidFill>
              <a:latin typeface="Calibri"/>
            </a:endParaRPr>
          </a:p>
          <a:p>
            <a:endParaRPr lang="en-US" sz="3200" dirty="0">
              <a:solidFill>
                <a:schemeClr val="bg1"/>
              </a:solidFill>
              <a:latin typeface="Calibri"/>
            </a:endParaRPr>
          </a:p>
          <a:p>
            <a:endParaRPr lang="en-US" sz="3200" dirty="0">
              <a:solidFill>
                <a:schemeClr val="bg1"/>
              </a:solidFill>
              <a:latin typeface="Calibri"/>
            </a:endParaRPr>
          </a:p>
          <a:p>
            <a:pPr marL="514350" indent="-514350">
              <a:buAutoNum type="alphaLcParenBoth"/>
            </a:pPr>
            <a:endParaRPr lang="en-US" sz="3200" dirty="0">
              <a:solidFill>
                <a:schemeClr val="bg1"/>
              </a:solidFill>
              <a:latin typeface="Calibri"/>
            </a:endParaRPr>
          </a:p>
        </p:txBody>
      </p:sp>
      <p:sp>
        <p:nvSpPr>
          <p:cNvPr id="7" name="TextBox 6"/>
          <p:cNvSpPr txBox="1"/>
          <p:nvPr/>
        </p:nvSpPr>
        <p:spPr>
          <a:xfrm>
            <a:off x="6464774" y="3221372"/>
            <a:ext cx="2679226" cy="461665"/>
          </a:xfrm>
          <a:prstGeom prst="rect">
            <a:avLst/>
          </a:prstGeom>
          <a:noFill/>
        </p:spPr>
        <p:txBody>
          <a:bodyPr wrap="square" rtlCol="0">
            <a:spAutoFit/>
          </a:bodyPr>
          <a:lstStyle/>
          <a:p>
            <a:r>
              <a:rPr lang="en-US" sz="2400" dirty="0">
                <a:solidFill>
                  <a:schemeClr val="bg1"/>
                </a:solidFill>
                <a:latin typeface="Calibri"/>
              </a:rPr>
              <a:t>t</a:t>
            </a:r>
            <a:r>
              <a:rPr lang="en-US" sz="2400" dirty="0" smtClean="0">
                <a:solidFill>
                  <a:schemeClr val="bg1"/>
                </a:solidFill>
                <a:latin typeface="Calibri"/>
              </a:rPr>
              <a:t>ufted </a:t>
            </a:r>
            <a:r>
              <a:rPr lang="en-US" sz="2400" dirty="0">
                <a:solidFill>
                  <a:schemeClr val="bg1"/>
                </a:solidFill>
                <a:latin typeface="Calibri"/>
              </a:rPr>
              <a:t>p</a:t>
            </a:r>
            <a:r>
              <a:rPr lang="en-US" sz="2400" dirty="0" smtClean="0">
                <a:solidFill>
                  <a:schemeClr val="bg1"/>
                </a:solidFill>
                <a:latin typeface="Calibri"/>
              </a:rPr>
              <a:t>uffin</a:t>
            </a:r>
            <a:endParaRPr lang="en-US" sz="2400" dirty="0">
              <a:solidFill>
                <a:schemeClr val="bg1"/>
              </a:solidFill>
              <a:latin typeface="Calibri"/>
            </a:endParaRPr>
          </a:p>
        </p:txBody>
      </p:sp>
      <p:pic>
        <p:nvPicPr>
          <p:cNvPr id="3" name="Picture 2" descr="puffin_underwater_JDurston200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1260" y="2454700"/>
            <a:ext cx="5483514" cy="4090702"/>
          </a:xfrm>
          <a:prstGeom prst="rect">
            <a:avLst/>
          </a:prstGeom>
        </p:spPr>
      </p:pic>
      <p:sp>
        <p:nvSpPr>
          <p:cNvPr id="4" name="TextBox 3"/>
          <p:cNvSpPr txBox="1"/>
          <p:nvPr/>
        </p:nvSpPr>
        <p:spPr>
          <a:xfrm>
            <a:off x="3678399" y="6254236"/>
            <a:ext cx="2830164" cy="246221"/>
          </a:xfrm>
          <a:prstGeom prst="rect">
            <a:avLst/>
          </a:prstGeom>
          <a:noFill/>
        </p:spPr>
        <p:txBody>
          <a:bodyPr wrap="square" rtlCol="0">
            <a:spAutoFit/>
          </a:bodyPr>
          <a:lstStyle/>
          <a:p>
            <a:pPr algn="r"/>
            <a:r>
              <a:rPr lang="en-US" sz="1000" dirty="0">
                <a:solidFill>
                  <a:srgbClr val="FFFFFF"/>
                </a:solidFill>
                <a:latin typeface="Calibri"/>
              </a:rPr>
              <a:t>© </a:t>
            </a:r>
            <a:r>
              <a:rPr lang="en-US" sz="1000" dirty="0" err="1" smtClean="0">
                <a:solidFill>
                  <a:srgbClr val="FFFFFF"/>
                </a:solidFill>
                <a:latin typeface="Calibri"/>
              </a:rPr>
              <a:t>Jdurston</a:t>
            </a:r>
            <a:r>
              <a:rPr lang="en-US" sz="1000" dirty="0" smtClean="0">
                <a:solidFill>
                  <a:srgbClr val="FFFFFF"/>
                </a:solidFill>
                <a:latin typeface="Calibri"/>
              </a:rPr>
              <a:t> via Creative Commons </a:t>
            </a:r>
            <a:endParaRPr lang="en-US" sz="1000" dirty="0">
              <a:solidFill>
                <a:srgbClr val="FFFFFF"/>
              </a:solidFill>
              <a:latin typeface="Calibri"/>
            </a:endParaRPr>
          </a:p>
        </p:txBody>
      </p:sp>
    </p:spTree>
    <p:extLst>
      <p:ext uri="{BB962C8B-B14F-4D97-AF65-F5344CB8AC3E}">
        <p14:creationId xmlns:p14="http://schemas.microsoft.com/office/powerpoint/2010/main" val="35805740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2534" y="435746"/>
            <a:ext cx="8771466" cy="3539430"/>
          </a:xfrm>
          <a:prstGeom prst="rect">
            <a:avLst/>
          </a:prstGeom>
          <a:noFill/>
        </p:spPr>
        <p:txBody>
          <a:bodyPr wrap="square" rtlCol="0">
            <a:spAutoFit/>
          </a:bodyPr>
          <a:lstStyle/>
          <a:p>
            <a:r>
              <a:rPr lang="en-US" sz="3600" dirty="0">
                <a:solidFill>
                  <a:schemeClr val="bg1"/>
                </a:solidFill>
                <a:latin typeface="Calibri"/>
              </a:rPr>
              <a:t>3</a:t>
            </a:r>
            <a:r>
              <a:rPr lang="en-US" sz="3600" dirty="0" smtClean="0">
                <a:solidFill>
                  <a:schemeClr val="bg1"/>
                </a:solidFill>
                <a:latin typeface="Calibri"/>
              </a:rPr>
              <a:t>. PLUNGE DIVING</a:t>
            </a:r>
          </a:p>
          <a:p>
            <a:pPr marL="457200" indent="-457200">
              <a:buFont typeface="Arial"/>
              <a:buChar char="•"/>
            </a:pPr>
            <a:r>
              <a:rPr lang="en-US" sz="3200" dirty="0">
                <a:solidFill>
                  <a:schemeClr val="bg1"/>
                </a:solidFill>
                <a:latin typeface="Calibri"/>
              </a:rPr>
              <a:t>D</a:t>
            </a:r>
            <a:r>
              <a:rPr lang="en-US" sz="3200" dirty="0" smtClean="0">
                <a:solidFill>
                  <a:schemeClr val="bg1"/>
                </a:solidFill>
                <a:latin typeface="Calibri"/>
              </a:rPr>
              <a:t>ive </a:t>
            </a:r>
            <a:r>
              <a:rPr lang="en-US" sz="3200" dirty="0">
                <a:solidFill>
                  <a:schemeClr val="bg1"/>
                </a:solidFill>
                <a:latin typeface="Calibri"/>
              </a:rPr>
              <a:t>into water from </a:t>
            </a:r>
            <a:r>
              <a:rPr lang="en-US" sz="3200" dirty="0" smtClean="0">
                <a:solidFill>
                  <a:schemeClr val="bg1"/>
                </a:solidFill>
                <a:latin typeface="Calibri"/>
              </a:rPr>
              <a:t>flight (gannets</a:t>
            </a:r>
            <a:r>
              <a:rPr lang="en-US" sz="3200" dirty="0">
                <a:solidFill>
                  <a:schemeClr val="bg1"/>
                </a:solidFill>
                <a:latin typeface="Calibri"/>
              </a:rPr>
              <a:t>, boobies, tropic birds, and some </a:t>
            </a:r>
            <a:r>
              <a:rPr lang="en-US" sz="3200" dirty="0" smtClean="0">
                <a:solidFill>
                  <a:schemeClr val="bg1"/>
                </a:solidFill>
                <a:latin typeface="Calibri"/>
              </a:rPr>
              <a:t>terns) </a:t>
            </a:r>
            <a:endParaRPr lang="en-US" sz="3200" dirty="0">
              <a:solidFill>
                <a:schemeClr val="bg1"/>
              </a:solidFill>
              <a:latin typeface="Calibri"/>
            </a:endParaRPr>
          </a:p>
          <a:p>
            <a:endParaRPr lang="en-US" sz="2800" dirty="0" smtClean="0">
              <a:solidFill>
                <a:schemeClr val="bg1"/>
              </a:solidFill>
              <a:latin typeface="Calibri"/>
            </a:endParaRPr>
          </a:p>
          <a:p>
            <a:endParaRPr lang="en-US" sz="3200" dirty="0">
              <a:solidFill>
                <a:schemeClr val="bg1"/>
              </a:solidFill>
              <a:latin typeface="Calibri"/>
            </a:endParaRPr>
          </a:p>
          <a:p>
            <a:endParaRPr lang="en-US" sz="3200" dirty="0">
              <a:solidFill>
                <a:schemeClr val="bg1"/>
              </a:solidFill>
              <a:latin typeface="Calibri"/>
            </a:endParaRPr>
          </a:p>
          <a:p>
            <a:pPr marL="514350" indent="-514350">
              <a:buAutoNum type="alphaLcParenBoth"/>
            </a:pPr>
            <a:endParaRPr lang="en-US" sz="3200" dirty="0">
              <a:solidFill>
                <a:schemeClr val="bg1"/>
              </a:solidFill>
              <a:latin typeface="Calibri"/>
            </a:endParaRPr>
          </a:p>
        </p:txBody>
      </p:sp>
      <p:pic>
        <p:nvPicPr>
          <p:cNvPr id="9" name="Picture 8" descr="blue-footed booby_David Bross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534" y="2136059"/>
            <a:ext cx="8309592" cy="4674147"/>
          </a:xfrm>
          <a:prstGeom prst="rect">
            <a:avLst/>
          </a:prstGeom>
        </p:spPr>
      </p:pic>
      <p:sp>
        <p:nvSpPr>
          <p:cNvPr id="7" name="TextBox 6"/>
          <p:cNvSpPr txBox="1"/>
          <p:nvPr/>
        </p:nvSpPr>
        <p:spPr>
          <a:xfrm>
            <a:off x="519490" y="5941046"/>
            <a:ext cx="3751879" cy="584776"/>
          </a:xfrm>
          <a:prstGeom prst="rect">
            <a:avLst/>
          </a:prstGeom>
          <a:noFill/>
        </p:spPr>
        <p:txBody>
          <a:bodyPr wrap="square" rtlCol="0">
            <a:spAutoFit/>
          </a:bodyPr>
          <a:lstStyle/>
          <a:p>
            <a:r>
              <a:rPr lang="en-US" sz="3200" dirty="0">
                <a:solidFill>
                  <a:schemeClr val="tx2"/>
                </a:solidFill>
                <a:latin typeface="Calibri"/>
              </a:rPr>
              <a:t>b</a:t>
            </a:r>
            <a:r>
              <a:rPr lang="en-US" sz="3200" dirty="0" smtClean="0">
                <a:solidFill>
                  <a:schemeClr val="tx2"/>
                </a:solidFill>
                <a:latin typeface="Calibri"/>
              </a:rPr>
              <a:t>lue-footed boobies</a:t>
            </a:r>
            <a:endParaRPr lang="en-US" sz="3200" dirty="0">
              <a:solidFill>
                <a:schemeClr val="tx2"/>
              </a:solidFill>
              <a:latin typeface="Calibri"/>
            </a:endParaRPr>
          </a:p>
        </p:txBody>
      </p:sp>
      <p:sp>
        <p:nvSpPr>
          <p:cNvPr id="8" name="TextBox 7"/>
          <p:cNvSpPr txBox="1"/>
          <p:nvPr/>
        </p:nvSpPr>
        <p:spPr>
          <a:xfrm>
            <a:off x="5605182" y="6569618"/>
            <a:ext cx="3076944" cy="246221"/>
          </a:xfrm>
          <a:prstGeom prst="rect">
            <a:avLst/>
          </a:prstGeom>
          <a:noFill/>
        </p:spPr>
        <p:txBody>
          <a:bodyPr wrap="square" rtlCol="0">
            <a:spAutoFit/>
          </a:bodyPr>
          <a:lstStyle/>
          <a:p>
            <a:pPr algn="r"/>
            <a:r>
              <a:rPr lang="en-US" sz="1000" dirty="0">
                <a:latin typeface="Calibri"/>
              </a:rPr>
              <a:t>© David </a:t>
            </a:r>
            <a:r>
              <a:rPr lang="en-US" sz="1000" dirty="0" smtClean="0">
                <a:latin typeface="Calibri"/>
              </a:rPr>
              <a:t>Brossard via Creative Commons </a:t>
            </a:r>
            <a:endParaRPr lang="en-US" sz="1000" dirty="0">
              <a:latin typeface="Calibri"/>
            </a:endParaRPr>
          </a:p>
        </p:txBody>
      </p:sp>
    </p:spTree>
    <p:extLst>
      <p:ext uri="{BB962C8B-B14F-4D97-AF65-F5344CB8AC3E}">
        <p14:creationId xmlns:p14="http://schemas.microsoft.com/office/powerpoint/2010/main" val="15805768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2534" y="337247"/>
            <a:ext cx="8771466" cy="6186308"/>
          </a:xfrm>
          <a:prstGeom prst="rect">
            <a:avLst/>
          </a:prstGeom>
          <a:noFill/>
        </p:spPr>
        <p:txBody>
          <a:bodyPr wrap="square" rtlCol="0">
            <a:spAutoFit/>
          </a:bodyPr>
          <a:lstStyle/>
          <a:p>
            <a:pPr lvl="0"/>
            <a:r>
              <a:rPr lang="en-US" sz="3600" dirty="0" smtClean="0">
                <a:solidFill>
                  <a:schemeClr val="bg1"/>
                </a:solidFill>
                <a:latin typeface="Calibri"/>
              </a:rPr>
              <a:t>4. KLEPTOPARASITISM, SCAVENGING, and LAND PREDATION</a:t>
            </a:r>
            <a:endParaRPr lang="en-US" sz="3600" dirty="0">
              <a:solidFill>
                <a:schemeClr val="bg1"/>
              </a:solidFill>
              <a:latin typeface="Calibri"/>
            </a:endParaRPr>
          </a:p>
          <a:p>
            <a:endParaRPr lang="en-US" sz="3200" i="1" dirty="0" smtClean="0">
              <a:solidFill>
                <a:schemeClr val="bg1"/>
              </a:solidFill>
              <a:latin typeface="Calibri"/>
            </a:endParaRPr>
          </a:p>
          <a:p>
            <a:r>
              <a:rPr lang="en-US" sz="2800" i="1" dirty="0" smtClean="0">
                <a:solidFill>
                  <a:schemeClr val="bg1"/>
                </a:solidFill>
                <a:latin typeface="Calibri"/>
              </a:rPr>
              <a:t>KLEPTOPARASITISM</a:t>
            </a:r>
            <a:r>
              <a:rPr lang="en-US" sz="2400" i="1" dirty="0" smtClean="0">
                <a:solidFill>
                  <a:schemeClr val="bg1"/>
                </a:solidFill>
                <a:latin typeface="Calibri"/>
              </a:rPr>
              <a:t>:</a:t>
            </a:r>
            <a:r>
              <a:rPr lang="en-US" sz="2400" dirty="0" smtClean="0">
                <a:solidFill>
                  <a:schemeClr val="bg1"/>
                </a:solidFill>
                <a:latin typeface="Calibri"/>
              </a:rPr>
              <a:t> </a:t>
            </a:r>
            <a:r>
              <a:rPr lang="en-US" sz="2400" dirty="0">
                <a:solidFill>
                  <a:schemeClr val="bg1"/>
                </a:solidFill>
                <a:latin typeface="Calibri"/>
              </a:rPr>
              <a:t>S</a:t>
            </a:r>
            <a:r>
              <a:rPr lang="en-US" sz="2400" dirty="0" smtClean="0">
                <a:solidFill>
                  <a:schemeClr val="bg1"/>
                </a:solidFill>
                <a:latin typeface="Calibri"/>
              </a:rPr>
              <a:t>teal </a:t>
            </a:r>
            <a:r>
              <a:rPr lang="en-US" sz="2400" dirty="0">
                <a:solidFill>
                  <a:schemeClr val="bg1"/>
                </a:solidFill>
                <a:latin typeface="Calibri"/>
              </a:rPr>
              <a:t>food from other seabirds (e.g., frigate birds and </a:t>
            </a:r>
            <a:r>
              <a:rPr lang="en-US" sz="2400" dirty="0" err="1">
                <a:solidFill>
                  <a:schemeClr val="bg1"/>
                </a:solidFill>
                <a:latin typeface="Calibri"/>
              </a:rPr>
              <a:t>skuas</a:t>
            </a:r>
            <a:r>
              <a:rPr lang="en-US" sz="2400" dirty="0">
                <a:solidFill>
                  <a:schemeClr val="bg1"/>
                </a:solidFill>
                <a:latin typeface="Calibri"/>
              </a:rPr>
              <a:t>). </a:t>
            </a:r>
          </a:p>
          <a:p>
            <a:r>
              <a:rPr lang="en-US" sz="2400" dirty="0">
                <a:solidFill>
                  <a:schemeClr val="bg1"/>
                </a:solidFill>
                <a:latin typeface="Calibri"/>
              </a:rPr>
              <a:t> </a:t>
            </a:r>
            <a:endParaRPr lang="en-US" sz="3200" i="1" dirty="0">
              <a:solidFill>
                <a:schemeClr val="bg1"/>
              </a:solidFill>
              <a:latin typeface="Calibri"/>
            </a:endParaRPr>
          </a:p>
          <a:p>
            <a:r>
              <a:rPr lang="en-US" sz="2800" i="1" dirty="0" smtClean="0">
                <a:solidFill>
                  <a:schemeClr val="bg1"/>
                </a:solidFill>
                <a:latin typeface="Calibri"/>
              </a:rPr>
              <a:t>SCAVENGING</a:t>
            </a:r>
            <a:r>
              <a:rPr lang="en-US" sz="2400" i="1" dirty="0" smtClean="0">
                <a:solidFill>
                  <a:schemeClr val="bg1"/>
                </a:solidFill>
                <a:latin typeface="Calibri"/>
              </a:rPr>
              <a:t>: </a:t>
            </a:r>
            <a:r>
              <a:rPr lang="en-US" sz="2400" dirty="0" smtClean="0">
                <a:solidFill>
                  <a:schemeClr val="bg1"/>
                </a:solidFill>
                <a:latin typeface="Calibri"/>
              </a:rPr>
              <a:t>Feed </a:t>
            </a:r>
            <a:r>
              <a:rPr lang="en-US" sz="2400" dirty="0">
                <a:solidFill>
                  <a:schemeClr val="bg1"/>
                </a:solidFill>
                <a:latin typeface="Calibri"/>
              </a:rPr>
              <a:t>on </a:t>
            </a:r>
            <a:r>
              <a:rPr lang="en-US" sz="2400" dirty="0" smtClean="0">
                <a:solidFill>
                  <a:schemeClr val="bg1"/>
                </a:solidFill>
                <a:latin typeface="Calibri"/>
              </a:rPr>
              <a:t>carrion ( e.g. gulls, giant petrel), or scavenge </a:t>
            </a:r>
            <a:r>
              <a:rPr lang="en-US" sz="2400" dirty="0">
                <a:solidFill>
                  <a:schemeClr val="bg1"/>
                </a:solidFill>
                <a:latin typeface="Calibri"/>
              </a:rPr>
              <a:t>from commercial fishing </a:t>
            </a:r>
            <a:r>
              <a:rPr lang="en-US" sz="2400" dirty="0" smtClean="0">
                <a:solidFill>
                  <a:schemeClr val="bg1"/>
                </a:solidFill>
                <a:latin typeface="Calibri"/>
              </a:rPr>
              <a:t>boats. </a:t>
            </a:r>
          </a:p>
          <a:p>
            <a:endParaRPr lang="en-US" sz="2400" dirty="0" smtClean="0">
              <a:solidFill>
                <a:schemeClr val="bg1"/>
              </a:solidFill>
              <a:latin typeface="Calibri"/>
            </a:endParaRPr>
          </a:p>
          <a:p>
            <a:r>
              <a:rPr lang="en-US" sz="2800" i="1" dirty="0" smtClean="0">
                <a:solidFill>
                  <a:schemeClr val="bg1"/>
                </a:solidFill>
                <a:latin typeface="Calibri"/>
              </a:rPr>
              <a:t>LAND PREDATION</a:t>
            </a:r>
            <a:r>
              <a:rPr lang="en-US" sz="2400" dirty="0" smtClean="0">
                <a:solidFill>
                  <a:schemeClr val="bg1"/>
                </a:solidFill>
                <a:latin typeface="Calibri"/>
              </a:rPr>
              <a:t>: Take </a:t>
            </a:r>
            <a:r>
              <a:rPr lang="en-US" sz="2400" dirty="0">
                <a:solidFill>
                  <a:schemeClr val="bg1"/>
                </a:solidFill>
                <a:latin typeface="Calibri"/>
              </a:rPr>
              <a:t>eggs, chicks and even small adults from seabird </a:t>
            </a:r>
            <a:r>
              <a:rPr lang="en-US" sz="2400" dirty="0" smtClean="0">
                <a:solidFill>
                  <a:schemeClr val="bg1"/>
                </a:solidFill>
                <a:latin typeface="Calibri"/>
              </a:rPr>
              <a:t>colonies (e.g. gulls, </a:t>
            </a:r>
            <a:r>
              <a:rPr lang="en-US" sz="2400" dirty="0" err="1" smtClean="0">
                <a:solidFill>
                  <a:schemeClr val="bg1"/>
                </a:solidFill>
                <a:latin typeface="Calibri"/>
              </a:rPr>
              <a:t>skuas</a:t>
            </a:r>
            <a:r>
              <a:rPr lang="en-US" sz="2400" dirty="0" smtClean="0">
                <a:solidFill>
                  <a:schemeClr val="bg1"/>
                </a:solidFill>
                <a:latin typeface="Calibri"/>
              </a:rPr>
              <a:t>).</a:t>
            </a:r>
          </a:p>
          <a:p>
            <a:pPr lvl="0"/>
            <a:endParaRPr lang="en-US" sz="2400" dirty="0" smtClean="0">
              <a:solidFill>
                <a:schemeClr val="bg1"/>
              </a:solidFill>
              <a:latin typeface="Calibri"/>
            </a:endParaRPr>
          </a:p>
          <a:p>
            <a:endParaRPr lang="en-US" sz="3200" dirty="0">
              <a:solidFill>
                <a:schemeClr val="bg1"/>
              </a:solidFill>
              <a:latin typeface="Calibri"/>
            </a:endParaRPr>
          </a:p>
          <a:p>
            <a:pPr marL="514350" indent="-514350">
              <a:buAutoNum type="alphaLcParenBoth"/>
            </a:pPr>
            <a:endParaRPr lang="en-US" sz="3200" dirty="0">
              <a:solidFill>
                <a:schemeClr val="bg1"/>
              </a:solidFill>
              <a:latin typeface="Calibri"/>
            </a:endParaRPr>
          </a:p>
        </p:txBody>
      </p:sp>
    </p:spTree>
    <p:extLst>
      <p:ext uri="{BB962C8B-B14F-4D97-AF65-F5344CB8AC3E}">
        <p14:creationId xmlns:p14="http://schemas.microsoft.com/office/powerpoint/2010/main" val="2824468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27188" y="6587209"/>
            <a:ext cx="4605867" cy="246221"/>
          </a:xfrm>
          <a:prstGeom prst="rect">
            <a:avLst/>
          </a:prstGeom>
          <a:noFill/>
        </p:spPr>
        <p:txBody>
          <a:bodyPr wrap="square" rtlCol="0">
            <a:spAutoFit/>
          </a:bodyPr>
          <a:lstStyle/>
          <a:p>
            <a:pPr algn="r"/>
            <a:r>
              <a:rPr lang="en-US" sz="1000" dirty="0">
                <a:solidFill>
                  <a:srgbClr val="FFFFFF"/>
                </a:solidFill>
                <a:latin typeface="Calibri"/>
              </a:rPr>
              <a:t>© </a:t>
            </a:r>
            <a:r>
              <a:rPr lang="en-US" sz="1000" dirty="0" err="1" smtClean="0">
                <a:solidFill>
                  <a:srgbClr val="FFFFFF"/>
                </a:solidFill>
                <a:latin typeface="Calibri"/>
              </a:rPr>
              <a:t>JDurston</a:t>
            </a:r>
            <a:r>
              <a:rPr lang="en-US" sz="1000" dirty="0" smtClean="0">
                <a:solidFill>
                  <a:srgbClr val="FFFFFF"/>
                </a:solidFill>
                <a:latin typeface="Calibri"/>
              </a:rPr>
              <a:t> </a:t>
            </a:r>
            <a:r>
              <a:rPr lang="en-US" sz="1000" dirty="0">
                <a:solidFill>
                  <a:srgbClr val="FFFFFF"/>
                </a:solidFill>
                <a:latin typeface="Calibri"/>
              </a:rPr>
              <a:t>via Creative </a:t>
            </a:r>
            <a:r>
              <a:rPr lang="en-US" sz="1000" dirty="0" smtClean="0">
                <a:solidFill>
                  <a:srgbClr val="FFFFFF"/>
                </a:solidFill>
                <a:latin typeface="Calibri"/>
              </a:rPr>
              <a:t>Commons</a:t>
            </a:r>
            <a:endParaRPr lang="en-US" sz="1000" dirty="0">
              <a:solidFill>
                <a:srgbClr val="FFFFFF"/>
              </a:solidFill>
              <a:latin typeface="Calibri"/>
            </a:endParaRPr>
          </a:p>
        </p:txBody>
      </p:sp>
      <p:sp>
        <p:nvSpPr>
          <p:cNvPr id="4" name="TextBox 3"/>
          <p:cNvSpPr txBox="1"/>
          <p:nvPr/>
        </p:nvSpPr>
        <p:spPr>
          <a:xfrm>
            <a:off x="0" y="318999"/>
            <a:ext cx="9144000" cy="1077218"/>
          </a:xfrm>
          <a:prstGeom prst="rect">
            <a:avLst/>
          </a:prstGeom>
          <a:solidFill>
            <a:schemeClr val="bg2">
              <a:alpha val="59000"/>
            </a:schemeClr>
          </a:solidFill>
        </p:spPr>
        <p:txBody>
          <a:bodyPr wrap="square" rtlCol="0">
            <a:spAutoFit/>
          </a:bodyPr>
          <a:lstStyle/>
          <a:p>
            <a:pPr algn="ctr"/>
            <a:r>
              <a:rPr lang="en-US" sz="3200" dirty="0">
                <a:solidFill>
                  <a:schemeClr val="bg1"/>
                </a:solidFill>
                <a:latin typeface="Calibri"/>
              </a:rPr>
              <a:t>SCAVENGING</a:t>
            </a:r>
          </a:p>
          <a:p>
            <a:pPr algn="ctr"/>
            <a:r>
              <a:rPr lang="en-US" sz="3200" dirty="0" smtClean="0">
                <a:solidFill>
                  <a:schemeClr val="bg1"/>
                </a:solidFill>
                <a:latin typeface="Calibri"/>
              </a:rPr>
              <a:t>Giant </a:t>
            </a:r>
            <a:r>
              <a:rPr lang="en-US" sz="3200" dirty="0">
                <a:solidFill>
                  <a:schemeClr val="bg1"/>
                </a:solidFill>
                <a:latin typeface="Calibri"/>
              </a:rPr>
              <a:t>P</a:t>
            </a:r>
            <a:r>
              <a:rPr lang="en-US" sz="3200" dirty="0" smtClean="0">
                <a:solidFill>
                  <a:schemeClr val="bg1"/>
                </a:solidFill>
                <a:latin typeface="Calibri"/>
              </a:rPr>
              <a:t>etrel feeds on a fur seal carcass </a:t>
            </a:r>
          </a:p>
        </p:txBody>
      </p:sp>
    </p:spTree>
    <p:extLst>
      <p:ext uri="{BB962C8B-B14F-4D97-AF65-F5344CB8AC3E}">
        <p14:creationId xmlns:p14="http://schemas.microsoft.com/office/powerpoint/2010/main" val="21573211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descr="gulls and trawler_Jim Champ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210" y="2655494"/>
            <a:ext cx="5945284" cy="3957329"/>
          </a:xfrm>
          <a:prstGeom prst="rect">
            <a:avLst/>
          </a:prstGeom>
        </p:spPr>
      </p:pic>
      <p:pic>
        <p:nvPicPr>
          <p:cNvPr id="2" name="Picture 1" descr="Gulls and bread_Gilles San Marti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7852" y="227759"/>
            <a:ext cx="5756125" cy="3813433"/>
          </a:xfrm>
          <a:prstGeom prst="rect">
            <a:avLst/>
          </a:prstGeom>
        </p:spPr>
      </p:pic>
      <p:sp>
        <p:nvSpPr>
          <p:cNvPr id="6" name="TextBox 5"/>
          <p:cNvSpPr txBox="1"/>
          <p:nvPr/>
        </p:nvSpPr>
        <p:spPr>
          <a:xfrm>
            <a:off x="442529" y="981216"/>
            <a:ext cx="2366569" cy="1077218"/>
          </a:xfrm>
          <a:prstGeom prst="rect">
            <a:avLst/>
          </a:prstGeom>
          <a:noFill/>
        </p:spPr>
        <p:txBody>
          <a:bodyPr wrap="square" rtlCol="0">
            <a:spAutoFit/>
          </a:bodyPr>
          <a:lstStyle/>
          <a:p>
            <a:pPr algn="ctr"/>
            <a:r>
              <a:rPr lang="en-US" sz="3200" dirty="0" smtClean="0">
                <a:solidFill>
                  <a:schemeClr val="bg1"/>
                </a:solidFill>
              </a:rPr>
              <a:t>Scavenging gulls</a:t>
            </a:r>
            <a:endParaRPr lang="en-US" sz="3200" dirty="0">
              <a:solidFill>
                <a:schemeClr val="bg1"/>
              </a:solidFill>
            </a:endParaRPr>
          </a:p>
        </p:txBody>
      </p:sp>
      <p:sp>
        <p:nvSpPr>
          <p:cNvPr id="7" name="TextBox 6"/>
          <p:cNvSpPr txBox="1"/>
          <p:nvPr/>
        </p:nvSpPr>
        <p:spPr>
          <a:xfrm>
            <a:off x="77630" y="6366602"/>
            <a:ext cx="4605867" cy="246221"/>
          </a:xfrm>
          <a:prstGeom prst="rect">
            <a:avLst/>
          </a:prstGeom>
          <a:noFill/>
        </p:spPr>
        <p:txBody>
          <a:bodyPr wrap="square" rtlCol="0">
            <a:spAutoFit/>
          </a:bodyPr>
          <a:lstStyle/>
          <a:p>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Jim Champion </a:t>
            </a:r>
            <a:r>
              <a:rPr lang="en-US" sz="1000" dirty="0">
                <a:solidFill>
                  <a:schemeClr val="bg1"/>
                </a:solidFill>
                <a:latin typeface="Calibri"/>
              </a:rPr>
              <a:t>via Creative </a:t>
            </a:r>
            <a:r>
              <a:rPr lang="en-US" sz="1000" dirty="0" smtClean="0">
                <a:solidFill>
                  <a:schemeClr val="bg1"/>
                </a:solidFill>
                <a:latin typeface="Calibri"/>
              </a:rPr>
              <a:t>Commons </a:t>
            </a:r>
            <a:endParaRPr lang="en-US" sz="1000" dirty="0">
              <a:solidFill>
                <a:schemeClr val="bg1"/>
              </a:solidFill>
              <a:latin typeface="Calibri"/>
            </a:endParaRPr>
          </a:p>
        </p:txBody>
      </p:sp>
      <p:sp>
        <p:nvSpPr>
          <p:cNvPr id="8" name="TextBox 7"/>
          <p:cNvSpPr txBox="1"/>
          <p:nvPr/>
        </p:nvSpPr>
        <p:spPr>
          <a:xfrm>
            <a:off x="4288110" y="3803576"/>
            <a:ext cx="4605867" cy="246221"/>
          </a:xfrm>
          <a:prstGeom prst="rect">
            <a:avLst/>
          </a:prstGeom>
          <a:noFill/>
        </p:spPr>
        <p:txBody>
          <a:bodyPr wrap="square" rtlCol="0">
            <a:spAutoFit/>
          </a:bodyPr>
          <a:lstStyle/>
          <a:p>
            <a:pPr algn="r"/>
            <a:r>
              <a:rPr lang="en-US" sz="1000" dirty="0" smtClean="0">
                <a:solidFill>
                  <a:schemeClr val="bg1"/>
                </a:solidFill>
                <a:latin typeface="Calibri"/>
              </a:rPr>
              <a:t> </a:t>
            </a:r>
            <a:r>
              <a:rPr lang="en-US" sz="1000" dirty="0">
                <a:solidFill>
                  <a:srgbClr val="FFFFFF"/>
                </a:solidFill>
                <a:latin typeface="Calibri"/>
              </a:rPr>
              <a:t>© </a:t>
            </a:r>
            <a:r>
              <a:rPr lang="en-US" sz="1000" dirty="0" smtClean="0">
                <a:solidFill>
                  <a:schemeClr val="bg1"/>
                </a:solidFill>
                <a:latin typeface="Calibri"/>
              </a:rPr>
              <a:t>Gilles San Martin </a:t>
            </a:r>
            <a:r>
              <a:rPr lang="en-US" sz="1000" dirty="0">
                <a:solidFill>
                  <a:schemeClr val="bg1"/>
                </a:solidFill>
                <a:latin typeface="Calibri"/>
              </a:rPr>
              <a:t>via Creative </a:t>
            </a:r>
            <a:r>
              <a:rPr lang="en-US" sz="1000" dirty="0" smtClean="0">
                <a:solidFill>
                  <a:schemeClr val="bg1"/>
                </a:solidFill>
                <a:latin typeface="Calibri"/>
              </a:rPr>
              <a:t>Commons </a:t>
            </a:r>
            <a:endParaRPr lang="en-US" sz="1000" dirty="0">
              <a:solidFill>
                <a:schemeClr val="bg1"/>
              </a:solidFill>
              <a:latin typeface="Calibri"/>
            </a:endParaRPr>
          </a:p>
        </p:txBody>
      </p:sp>
    </p:spTree>
    <p:extLst>
      <p:ext uri="{BB962C8B-B14F-4D97-AF65-F5344CB8AC3E}">
        <p14:creationId xmlns:p14="http://schemas.microsoft.com/office/powerpoint/2010/main" val="38480643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7513</TotalTime>
  <Words>1149</Words>
  <Application>Microsoft Macintosh PowerPoint</Application>
  <PresentationFormat>On-screen Show (4:3)</PresentationFormat>
  <Paragraphs>183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Lesson 2: Seabird Feeding (foraging)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Predation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Pribilof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Seabird?</dc:title>
  <dc:creator>Tonia Kushin</dc:creator>
  <cp:lastModifiedBy>Pam G</cp:lastModifiedBy>
  <cp:revision>123</cp:revision>
  <dcterms:created xsi:type="dcterms:W3CDTF">2017-06-13T04:12:46Z</dcterms:created>
  <dcterms:modified xsi:type="dcterms:W3CDTF">2017-09-05T00:46:21Z</dcterms:modified>
</cp:coreProperties>
</file>