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rels" ContentType="application/vnd.openxmlformats-package.relationships+xml"/>
  <Default Extension="vml" ContentType="application/vnd.openxmlformats-officedocument.vmlDrawing"/>
  <Default Extension="wdp" ContentType="image/vnd.ms-photo"/>
  <Default Extension="xls" ContentType="application/vnd.ms-exce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embeddings/oleObject1.bin" ContentType="application/vnd.openxmlformats-officedocument.oleObject"/>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1"/>
  </p:notesMasterIdLst>
  <p:sldIdLst>
    <p:sldId id="302" r:id="rId2"/>
    <p:sldId id="257" r:id="rId3"/>
    <p:sldId id="284" r:id="rId4"/>
    <p:sldId id="260" r:id="rId5"/>
    <p:sldId id="285" r:id="rId6"/>
    <p:sldId id="296" r:id="rId7"/>
    <p:sldId id="261" r:id="rId8"/>
    <p:sldId id="262" r:id="rId9"/>
    <p:sldId id="297" r:id="rId10"/>
    <p:sldId id="301" r:id="rId11"/>
    <p:sldId id="277" r:id="rId12"/>
    <p:sldId id="292" r:id="rId13"/>
    <p:sldId id="295" r:id="rId14"/>
    <p:sldId id="293" r:id="rId15"/>
    <p:sldId id="287" r:id="rId16"/>
    <p:sldId id="281" r:id="rId17"/>
    <p:sldId id="299" r:id="rId18"/>
    <p:sldId id="300" r:id="rId19"/>
    <p:sldId id="289" r:id="rId20"/>
    <p:sldId id="278" r:id="rId21"/>
    <p:sldId id="286" r:id="rId22"/>
    <p:sldId id="269" r:id="rId23"/>
    <p:sldId id="267" r:id="rId24"/>
    <p:sldId id="270" r:id="rId25"/>
    <p:sldId id="265" r:id="rId26"/>
    <p:sldId id="282" r:id="rId27"/>
    <p:sldId id="280" r:id="rId28"/>
    <p:sldId id="279" r:id="rId29"/>
    <p:sldId id="288" r:id="rId3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mc="http://schemas.openxmlformats.org/markup-compatibility/2006" xmlns:mv="urn:schemas-microsoft-com:mac:vml"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achael Orben"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3C4C"/>
    <a:srgbClr val="315162"/>
    <a:srgbClr val="285565"/>
    <a:srgbClr val="A92A25"/>
    <a:srgbClr val="AD4127"/>
    <a:srgbClr val="A0DED9"/>
    <a:srgbClr val="A0DE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mc="http://schemas.openxmlformats.org/markup-compatibility/2006" xmlns:mv="urn:schemas-microsoft-com:mac:vml"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65" autoAdjust="0"/>
    <p:restoredTop sz="88098" autoAdjust="0"/>
  </p:normalViewPr>
  <p:slideViewPr>
    <p:cSldViewPr snapToGrid="0" snapToObjects="1">
      <p:cViewPr varScale="1">
        <p:scale>
          <a:sx n="101" d="100"/>
          <a:sy n="101" d="100"/>
        </p:scale>
        <p:origin x="-344" y="-120"/>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3576"/>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notesMaster" Target="notesMasters/notesMaster1.xml"/><Relationship Id="rId32" Type="http://schemas.openxmlformats.org/officeDocument/2006/relationships/printerSettings" Target="printerSettings/printerSettings1.bin"/><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commentAuthors" Target="commentAuthors.xml"/><Relationship Id="rId34" Type="http://schemas.openxmlformats.org/officeDocument/2006/relationships/presProps" Target="presProps.xml"/><Relationship Id="rId35" Type="http://schemas.openxmlformats.org/officeDocument/2006/relationships/viewProps" Target="viewProps.xml"/><Relationship Id="rId36"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560D047-C0EF-BD45-A8CF-D0A134BEB1BC}" type="datetimeFigureOut">
              <a:rPr lang="en-US" smtClean="0"/>
              <a:pPr/>
              <a:t>9/4/17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7A0CCDB-3626-B440-A106-272A13412C77}" type="slidenum">
              <a:rPr lang="en-US" smtClean="0"/>
              <a:pPr/>
              <a:t>‹#›</a:t>
            </a:fld>
            <a:endParaRPr lang="en-US"/>
          </a:p>
        </p:txBody>
      </p:sp>
    </p:spTree>
    <p:extLst>
      <p:ext uri="{BB962C8B-B14F-4D97-AF65-F5344CB8AC3E}">
        <p14:creationId xmlns:p14="http://schemas.microsoft.com/office/powerpoint/2010/main" val="367942730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mailto:a.m.a.harding@gmail.com" TargetMode="External"/><Relationship Id="rId4" Type="http://schemas.openxmlformats.org/officeDocument/2006/relationships/hyperlink" Target="mailto:rampapish@yahoo.com" TargetMode="External"/><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aseline="30000" dirty="0" smtClean="0">
                <a:latin typeface="+mn-lt"/>
                <a:cs typeface="Calibri"/>
              </a:rPr>
              <a:t>1</a:t>
            </a:r>
            <a:r>
              <a:rPr lang="en-US" sz="1200" dirty="0" smtClean="0">
                <a:latin typeface="+mn-lt"/>
                <a:cs typeface="Calibri"/>
              </a:rPr>
              <a:t>Auk Ecological Consulting:  </a:t>
            </a:r>
            <a:r>
              <a:rPr lang="en-US" sz="1200" dirty="0" smtClean="0">
                <a:latin typeface="+mn-lt"/>
                <a:cs typeface="Calibri"/>
                <a:hlinkClick r:id="rId3"/>
              </a:rPr>
              <a:t>a.m.a.harding@gmail.com</a:t>
            </a:r>
            <a:endParaRPr lang="en-US" sz="1200" dirty="0" smtClean="0">
              <a:latin typeface="+mn-lt"/>
              <a:cs typeface="Calibri"/>
            </a:endParaRPr>
          </a:p>
          <a:p>
            <a:r>
              <a:rPr lang="en-US" sz="1200" baseline="30000" dirty="0" smtClean="0">
                <a:cs typeface="Calibri"/>
              </a:rPr>
              <a:t>2</a:t>
            </a:r>
            <a:r>
              <a:rPr lang="en-US" sz="1200" dirty="0" smtClean="0">
                <a:cs typeface="Calibri"/>
              </a:rPr>
              <a:t>Ram </a:t>
            </a:r>
            <a:r>
              <a:rPr lang="en-US" sz="1200" dirty="0" err="1" smtClean="0">
                <a:cs typeface="Calibri"/>
              </a:rPr>
              <a:t>Papish</a:t>
            </a:r>
            <a:r>
              <a:rPr lang="en-US" sz="1200" dirty="0" smtClean="0">
                <a:cs typeface="Calibri"/>
              </a:rPr>
              <a:t> : </a:t>
            </a:r>
            <a:r>
              <a:rPr lang="en-US" sz="1200" dirty="0" smtClean="0">
                <a:cs typeface="Calibri"/>
                <a:hlinkClick r:id="rId4"/>
              </a:rPr>
              <a:t>rampapish@yahoo.com</a:t>
            </a:r>
            <a:endParaRPr lang="en-US" sz="1200" dirty="0" smtClean="0">
              <a:latin typeface="+mn-lt"/>
              <a:cs typeface="Calibri"/>
            </a:endParaRPr>
          </a:p>
          <a:p>
            <a:r>
              <a:rPr lang="en-US" sz="1200" baseline="30000" dirty="0" smtClean="0">
                <a:cs typeface="Calibri"/>
              </a:rPr>
              <a:t>3 </a:t>
            </a:r>
            <a:r>
              <a:rPr lang="en-US" sz="1200" dirty="0" smtClean="0">
                <a:cs typeface="Calibri"/>
              </a:rPr>
              <a:t>Oregon State University</a:t>
            </a:r>
            <a:endParaRPr lang="en-US" sz="1200" dirty="0" smtClean="0">
              <a:solidFill>
                <a:schemeClr val="bg1"/>
              </a:solidFill>
              <a:latin typeface="+mn-lt"/>
              <a:cs typeface="Calibri"/>
            </a:endParaRPr>
          </a:p>
          <a:p>
            <a:endParaRPr lang="en-US" dirty="0"/>
          </a:p>
        </p:txBody>
      </p:sp>
      <p:sp>
        <p:nvSpPr>
          <p:cNvPr id="4" name="Slide Number Placeholder 3"/>
          <p:cNvSpPr>
            <a:spLocks noGrp="1"/>
          </p:cNvSpPr>
          <p:nvPr>
            <p:ph type="sldNum" sz="quarter" idx="10"/>
          </p:nvPr>
        </p:nvSpPr>
        <p:spPr/>
        <p:txBody>
          <a:bodyPr/>
          <a:lstStyle/>
          <a:p>
            <a:fld id="{FCC11E62-A787-9648-B1E9-545A575DD62F}" type="slidenum">
              <a:rPr lang="en-US" smtClean="0"/>
              <a:pPr/>
              <a:t>1</a:t>
            </a:fld>
            <a:endParaRPr lang="en-US"/>
          </a:p>
        </p:txBody>
      </p:sp>
    </p:spTree>
    <p:extLst>
      <p:ext uri="{BB962C8B-B14F-4D97-AF65-F5344CB8AC3E}">
        <p14:creationId xmlns:p14="http://schemas.microsoft.com/office/powerpoint/2010/main" val="12378746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Many</a:t>
            </a:r>
            <a:r>
              <a:rPr lang="en-US" baseline="0" dirty="0" smtClean="0"/>
              <a:t> Seabird Biologists are interested in teaching the next generation the skills they will need to become seabird biologists.  Here, student intern, Diamond is working with the USFWS biologist to measure the mass of a captured least auklet.  The bird will then be be released back to the colony. Note that the bird has been placed in a bag to keep it calm and a </a:t>
            </a:r>
            <a:r>
              <a:rPr lang="en-US" baseline="0" dirty="0" err="1" smtClean="0"/>
              <a:t>pesola</a:t>
            </a:r>
            <a:r>
              <a:rPr lang="en-US" baseline="0" dirty="0" smtClean="0"/>
              <a:t> scale is being used to measure the mass. </a:t>
            </a:r>
            <a:endParaRPr lang="en-US" dirty="0"/>
          </a:p>
        </p:txBody>
      </p:sp>
      <p:sp>
        <p:nvSpPr>
          <p:cNvPr id="4" name="Slide Number Placeholder 3"/>
          <p:cNvSpPr>
            <a:spLocks noGrp="1"/>
          </p:cNvSpPr>
          <p:nvPr>
            <p:ph type="sldNum" sz="quarter" idx="10"/>
          </p:nvPr>
        </p:nvSpPr>
        <p:spPr/>
        <p:txBody>
          <a:bodyPr/>
          <a:lstStyle/>
          <a:p>
            <a:fld id="{D7A0CCDB-3626-B440-A106-272A13412C77}"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Some birds are too large or nest</a:t>
            </a:r>
            <a:r>
              <a:rPr lang="en-US" baseline="0" dirty="0" smtClean="0"/>
              <a:t> too high for a mist net to be effective, or maybe you need to re-catch a specific individual to retrieve a data-logger.  In this case a Noose Pole may be used.  This device is modeled after the hangman’s noose and has a telescoping </a:t>
            </a:r>
            <a:r>
              <a:rPr lang="en-US" baseline="0" dirty="0" err="1" smtClean="0"/>
              <a:t>pvc</a:t>
            </a:r>
            <a:r>
              <a:rPr lang="en-US" baseline="0" dirty="0" smtClean="0"/>
              <a:t> pole that can help reach up to the birds.  The process begins with sneaking up on the colony, slowly raising the noose pole to the targeted bird and slipping the noose slowly over their head and back down to the neck.  After the noose is on the neck the bird will tighten it as he tries to fly away.  A carefully placed knot prevents the noose from over-tightening. The scientist on the pole will guide the bird to another waiting scientist who will capture and calm the bird prior to beginning the sampling process. </a:t>
            </a:r>
            <a:endParaRPr lang="en-US" dirty="0"/>
          </a:p>
        </p:txBody>
      </p:sp>
      <p:sp>
        <p:nvSpPr>
          <p:cNvPr id="4" name="Slide Number Placeholder 3"/>
          <p:cNvSpPr>
            <a:spLocks noGrp="1"/>
          </p:cNvSpPr>
          <p:nvPr>
            <p:ph type="sldNum" sz="quarter" idx="10"/>
          </p:nvPr>
        </p:nvSpPr>
        <p:spPr/>
        <p:txBody>
          <a:bodyPr/>
          <a:lstStyle/>
          <a:p>
            <a:fld id="{D7A0CCDB-3626-B440-A106-272A13412C77}"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Sometimes the scientist</a:t>
            </a:r>
            <a:r>
              <a:rPr lang="en-US" baseline="0" dirty="0" smtClean="0"/>
              <a:t> must capture the bird from above the nest, and gently bring the bird back up the cliff to a waiting partner.  Can you see the hidden biologist holding the noose-pole?</a:t>
            </a:r>
            <a:endParaRPr lang="en-US" dirty="0"/>
          </a:p>
        </p:txBody>
      </p:sp>
      <p:sp>
        <p:nvSpPr>
          <p:cNvPr id="4" name="Slide Number Placeholder 3"/>
          <p:cNvSpPr>
            <a:spLocks noGrp="1"/>
          </p:cNvSpPr>
          <p:nvPr>
            <p:ph type="sldNum" sz="quarter" idx="10"/>
          </p:nvPr>
        </p:nvSpPr>
        <p:spPr/>
        <p:txBody>
          <a:bodyPr/>
          <a:lstStyle/>
          <a:p>
            <a:fld id="{D7A0CCDB-3626-B440-A106-272A13412C77}"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Slowly slowly the noose</a:t>
            </a:r>
            <a:r>
              <a:rPr lang="en-US" baseline="0" dirty="0" smtClean="0"/>
              <a:t> is slipped over the bird’s neck. The noose is made out of a clear thick monofilament line so that the bird does not see it coming. </a:t>
            </a:r>
          </a:p>
          <a:p>
            <a:endParaRPr lang="en-US" baseline="0" dirty="0" smtClean="0"/>
          </a:p>
          <a:p>
            <a:r>
              <a:rPr lang="en-US" baseline="0" dirty="0" smtClean="0"/>
              <a:t>You can see a glimpse of a yellow band on the bird in the right hand photo. </a:t>
            </a:r>
          </a:p>
          <a:p>
            <a:endParaRPr lang="en-US" baseline="0" dirty="0" smtClean="0"/>
          </a:p>
          <a:p>
            <a:r>
              <a:rPr lang="en-US" baseline="0" dirty="0" smtClean="0"/>
              <a:t>You can also see a white speck on the back of the bird’s neck.  This is white tape that was carefully placed by the biologist to be easily able to identify this individual bird from above.  The scientists needed to capture this individual to be able to retrieve a data-logger.  The tape will fall off within 48 hrs. </a:t>
            </a:r>
            <a:endParaRPr lang="en-US" dirty="0"/>
          </a:p>
        </p:txBody>
      </p:sp>
      <p:sp>
        <p:nvSpPr>
          <p:cNvPr id="4" name="Slide Number Placeholder 3"/>
          <p:cNvSpPr>
            <a:spLocks noGrp="1"/>
          </p:cNvSpPr>
          <p:nvPr>
            <p:ph type="sldNum" sz="quarter" idx="10"/>
          </p:nvPr>
        </p:nvSpPr>
        <p:spPr/>
        <p:txBody>
          <a:bodyPr/>
          <a:lstStyle/>
          <a:p>
            <a:fld id="{D7A0CCDB-3626-B440-A106-272A13412C77}"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Notice how heavy</a:t>
            </a:r>
            <a:r>
              <a:rPr lang="en-US" baseline="0" dirty="0" smtClean="0"/>
              <a:t> the bird (thick-billed </a:t>
            </a:r>
            <a:r>
              <a:rPr lang="en-US" baseline="0" dirty="0" err="1" smtClean="0"/>
              <a:t>murre</a:t>
            </a:r>
            <a:r>
              <a:rPr lang="en-US" baseline="0" dirty="0" smtClean="0"/>
              <a:t>) is by the bend in the noose pole. After being weighed, measured, and ??? the bird was released unharmed.</a:t>
            </a:r>
            <a:endParaRPr lang="en-US" dirty="0"/>
          </a:p>
        </p:txBody>
      </p:sp>
      <p:sp>
        <p:nvSpPr>
          <p:cNvPr id="4" name="Slide Number Placeholder 3"/>
          <p:cNvSpPr>
            <a:spLocks noGrp="1"/>
          </p:cNvSpPr>
          <p:nvPr>
            <p:ph type="sldNum" sz="quarter" idx="10"/>
          </p:nvPr>
        </p:nvSpPr>
        <p:spPr/>
        <p:txBody>
          <a:bodyPr/>
          <a:lstStyle/>
          <a:p>
            <a:fld id="{D7A0CCDB-3626-B440-A106-272A13412C77}"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third way to capture birds is by hand.  Some birds make</a:t>
            </a:r>
            <a:r>
              <a:rPr lang="en-US" baseline="0" dirty="0" smtClean="0"/>
              <a:t> their nests in crevices or on open land.  This easy access allows for the scientist to carefully sneak up to the nesting site and reach right in to the crevice or open nest to capture the chick or even an adult.</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D7A0CCDB-3626-B440-A106-272A13412C77}"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fourth way to capture birds is to use a noose carpet.</a:t>
            </a:r>
            <a:r>
              <a:rPr lang="en-US" baseline="0" dirty="0" smtClean="0"/>
              <a:t>  This method us much like the noose pole, but the nooses of fishing line are tied to a piece of fishing net that is firmly attached to land.  This noose carpet is then placed on the rocks in a nesting colony area and when the bird lands on a roosting rock, its foot will get caught in the noose and then the scientists can gather it up, take samples, and then release the bird.</a:t>
            </a:r>
            <a:endParaRPr lang="en-US" dirty="0"/>
          </a:p>
        </p:txBody>
      </p:sp>
      <p:sp>
        <p:nvSpPr>
          <p:cNvPr id="4" name="Slide Number Placeholder 3"/>
          <p:cNvSpPr>
            <a:spLocks noGrp="1"/>
          </p:cNvSpPr>
          <p:nvPr>
            <p:ph type="sldNum" sz="quarter" idx="10"/>
          </p:nvPr>
        </p:nvSpPr>
        <p:spPr/>
        <p:txBody>
          <a:bodyPr/>
          <a:lstStyle/>
          <a:p>
            <a:fld id="{D7A0CCDB-3626-B440-A106-272A13412C77}"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Nets are placed on the rocks with the most guano</a:t>
            </a:r>
            <a:r>
              <a:rPr lang="en-US" baseline="0" dirty="0" smtClean="0"/>
              <a:t> because that is a sign of a good roosting rock.  </a:t>
            </a:r>
            <a:r>
              <a:rPr lang="en-US" dirty="0" smtClean="0"/>
              <a:t>Notice that the scientist and students are sitting back </a:t>
            </a:r>
            <a:r>
              <a:rPr lang="en-US" dirty="0" err="1" smtClean="0"/>
              <a:t>aways</a:t>
            </a:r>
            <a:r>
              <a:rPr lang="en-US" dirty="0" smtClean="0"/>
              <a:t> from the nets until</a:t>
            </a:r>
            <a:r>
              <a:rPr lang="en-US" baseline="0" dirty="0" smtClean="0"/>
              <a:t> a bird is captured. They already have their sampling station set up and ready for a bird. </a:t>
            </a:r>
            <a:endParaRPr lang="en-US" dirty="0"/>
          </a:p>
        </p:txBody>
      </p:sp>
      <p:sp>
        <p:nvSpPr>
          <p:cNvPr id="4" name="Slide Number Placeholder 3"/>
          <p:cNvSpPr>
            <a:spLocks noGrp="1"/>
          </p:cNvSpPr>
          <p:nvPr>
            <p:ph type="sldNum" sz="quarter" idx="10"/>
          </p:nvPr>
        </p:nvSpPr>
        <p:spPr/>
        <p:txBody>
          <a:bodyPr/>
          <a:lstStyle/>
          <a:p>
            <a:fld id="{D7A0CCDB-3626-B440-A106-272A13412C77}"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a student</a:t>
            </a:r>
            <a:r>
              <a:rPr lang="en-US" baseline="0" dirty="0" smtClean="0"/>
              <a:t> collects a regurgitation sample from a least auklet that was caught.  All zooplankton are carefully collected to be counted and the species identified. </a:t>
            </a:r>
            <a:endParaRPr lang="en-US" dirty="0"/>
          </a:p>
        </p:txBody>
      </p:sp>
      <p:sp>
        <p:nvSpPr>
          <p:cNvPr id="4" name="Slide Number Placeholder 3"/>
          <p:cNvSpPr>
            <a:spLocks noGrp="1"/>
          </p:cNvSpPr>
          <p:nvPr>
            <p:ph type="sldNum" sz="quarter" idx="10"/>
          </p:nvPr>
        </p:nvSpPr>
        <p:spPr/>
        <p:txBody>
          <a:bodyPr/>
          <a:lstStyle/>
          <a:p>
            <a:fld id="{D7A0CCDB-3626-B440-A106-272A13412C77}"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Scientists</a:t>
            </a:r>
            <a:r>
              <a:rPr lang="en-US" baseline="0" dirty="0" smtClean="0"/>
              <a:t> must bring all gear they think they may need as it is often a lengthy hike to get to the bird rookeries (where the birds nest). </a:t>
            </a:r>
            <a:endParaRPr lang="en-US" dirty="0"/>
          </a:p>
        </p:txBody>
      </p:sp>
      <p:sp>
        <p:nvSpPr>
          <p:cNvPr id="4" name="Slide Number Placeholder 3"/>
          <p:cNvSpPr>
            <a:spLocks noGrp="1"/>
          </p:cNvSpPr>
          <p:nvPr>
            <p:ph type="sldNum" sz="quarter" idx="10"/>
          </p:nvPr>
        </p:nvSpPr>
        <p:spPr/>
        <p:txBody>
          <a:bodyPr/>
          <a:lstStyle/>
          <a:p>
            <a:fld id="{D7A0CCDB-3626-B440-A106-272A13412C77}"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Scientists</a:t>
            </a:r>
            <a:r>
              <a:rPr lang="en-US" baseline="0" dirty="0" smtClean="0"/>
              <a:t> will capture birds in order to put leg bands or color on their feathers in order to tell them apart.  Each bird is usually banded with a metal band from USFWS that has a unique identifying number.  Because the number on these bands are hard to read at a distance, often the scientists will use other brightly colored plastic bands too in order to “</a:t>
            </a:r>
            <a:r>
              <a:rPr lang="en-US" baseline="0" dirty="0" err="1" smtClean="0"/>
              <a:t>resight</a:t>
            </a:r>
            <a:r>
              <a:rPr lang="en-US" baseline="0" dirty="0" smtClean="0"/>
              <a:t>” and identify the bird more easily. </a:t>
            </a:r>
          </a:p>
          <a:p>
            <a:endParaRPr lang="en-US" baseline="0" dirty="0" smtClean="0"/>
          </a:p>
          <a:p>
            <a:r>
              <a:rPr lang="en-US" baseline="0" dirty="0" smtClean="0"/>
              <a:t>Answer to Thought Question: Many birds recognize each other by their voices or calls</a:t>
            </a:r>
            <a:endParaRPr lang="en-US" dirty="0"/>
          </a:p>
        </p:txBody>
      </p:sp>
      <p:sp>
        <p:nvSpPr>
          <p:cNvPr id="4" name="Slide Number Placeholder 3"/>
          <p:cNvSpPr>
            <a:spLocks noGrp="1"/>
          </p:cNvSpPr>
          <p:nvPr>
            <p:ph type="sldNum" sz="quarter" idx="10"/>
          </p:nvPr>
        </p:nvSpPr>
        <p:spPr/>
        <p:txBody>
          <a:bodyPr/>
          <a:lstStyle/>
          <a:p>
            <a:fld id="{E0288342-D8EE-4591-BB30-EBB2135A75BA}" type="slidenum">
              <a:rPr lang="en-US" smtClean="0"/>
              <a:pPr/>
              <a:t>2</a:t>
            </a:fld>
            <a:endParaRPr lang="en-US"/>
          </a:p>
        </p:txBody>
      </p:sp>
    </p:spTree>
    <p:extLst>
      <p:ext uri="{BB962C8B-B14F-4D97-AF65-F5344CB8AC3E}">
        <p14:creationId xmlns:p14="http://schemas.microsoft.com/office/powerpoint/2010/main" val="42944846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a scientist is taking a wing cord measurement.  Note the special ruler that the wing</a:t>
            </a:r>
            <a:r>
              <a:rPr lang="en-US" baseline="0" dirty="0" smtClean="0"/>
              <a:t> is placed against, it has a stopper at one end to help keep the wing stable while measuring.  </a:t>
            </a:r>
            <a:endParaRPr lang="en-US" dirty="0"/>
          </a:p>
        </p:txBody>
      </p:sp>
      <p:sp>
        <p:nvSpPr>
          <p:cNvPr id="4" name="Slide Number Placeholder 3"/>
          <p:cNvSpPr>
            <a:spLocks noGrp="1"/>
          </p:cNvSpPr>
          <p:nvPr>
            <p:ph type="sldNum" sz="quarter" idx="10"/>
          </p:nvPr>
        </p:nvSpPr>
        <p:spPr/>
        <p:txBody>
          <a:bodyPr/>
          <a:lstStyle/>
          <a:p>
            <a:fld id="{D7A0CCDB-3626-B440-A106-272A13412C77}"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Scientists will put the bird into a calming bag,</a:t>
            </a:r>
            <a:r>
              <a:rPr lang="en-US" baseline="0" dirty="0" smtClean="0"/>
              <a:t> weigh the whole bird and then subtract the weight of the bag to get a true weight (mass). These </a:t>
            </a:r>
            <a:r>
              <a:rPr lang="en-US" baseline="0" dirty="0" err="1" smtClean="0"/>
              <a:t>Pesola</a:t>
            </a:r>
            <a:r>
              <a:rPr lang="en-US" baseline="0" dirty="0" smtClean="0"/>
              <a:t> scales weigh a bird using the metric system (grams/kilograms), the scale a scientist uses depends on the size of the bird. </a:t>
            </a:r>
            <a:endParaRPr lang="en-US" dirty="0"/>
          </a:p>
        </p:txBody>
      </p:sp>
      <p:sp>
        <p:nvSpPr>
          <p:cNvPr id="4" name="Slide Number Placeholder 3"/>
          <p:cNvSpPr>
            <a:spLocks noGrp="1"/>
          </p:cNvSpPr>
          <p:nvPr>
            <p:ph type="sldNum" sz="quarter" idx="10"/>
          </p:nvPr>
        </p:nvSpPr>
        <p:spPr/>
        <p:txBody>
          <a:bodyPr/>
          <a:lstStyle/>
          <a:p>
            <a:fld id="{D7A0CCDB-3626-B440-A106-272A13412C77}"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Calipers</a:t>
            </a:r>
            <a:r>
              <a:rPr lang="en-US" baseline="0" dirty="0" smtClean="0"/>
              <a:t> are a tool used to get an exact measurement of a relatively small item.</a:t>
            </a:r>
            <a:endParaRPr lang="en-US" dirty="0"/>
          </a:p>
        </p:txBody>
      </p:sp>
      <p:sp>
        <p:nvSpPr>
          <p:cNvPr id="4" name="Slide Number Placeholder 3"/>
          <p:cNvSpPr>
            <a:spLocks noGrp="1"/>
          </p:cNvSpPr>
          <p:nvPr>
            <p:ph type="sldNum" sz="quarter" idx="10"/>
          </p:nvPr>
        </p:nvSpPr>
        <p:spPr/>
        <p:txBody>
          <a:bodyPr/>
          <a:lstStyle/>
          <a:p>
            <a:fld id="{D7A0CCDB-3626-B440-A106-272A13412C77}"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Knowing</a:t>
            </a:r>
            <a:r>
              <a:rPr lang="en-US" baseline="0" dirty="0" smtClean="0"/>
              <a:t> the general body condition of a group of birds can help tell the scientist whether the birds at that colony are doing well or maybe there has not been enough food that season. </a:t>
            </a:r>
          </a:p>
          <a:p>
            <a:endParaRPr lang="en-US" baseline="0" dirty="0" smtClean="0"/>
          </a:p>
          <a:p>
            <a:r>
              <a:rPr lang="en-US" baseline="0" dirty="0" smtClean="0"/>
              <a:t>Answers:</a:t>
            </a:r>
          </a:p>
          <a:p>
            <a:r>
              <a:rPr lang="en-US" baseline="0" dirty="0" smtClean="0"/>
              <a:t>Body condition is the condition of an animal based on how thin or fat the animal is.  You would need to know the weight (mass) of the individual, and some measure of structural size (such as </a:t>
            </a:r>
            <a:r>
              <a:rPr lang="en-US" baseline="0" dirty="0" err="1" smtClean="0"/>
              <a:t>winglength</a:t>
            </a:r>
            <a:r>
              <a:rPr lang="en-US" baseline="0" dirty="0" smtClean="0"/>
              <a:t>, tarsus (leg-length) or head size). It is important to measure both mass and structural size.  Just like humans, birds vary in size: you may have small and thin, small and fat, large and thin, and large and fat individuals. </a:t>
            </a:r>
            <a:endParaRPr lang="en-US" dirty="0"/>
          </a:p>
        </p:txBody>
      </p:sp>
      <p:sp>
        <p:nvSpPr>
          <p:cNvPr id="4" name="Slide Number Placeholder 3"/>
          <p:cNvSpPr>
            <a:spLocks noGrp="1"/>
          </p:cNvSpPr>
          <p:nvPr>
            <p:ph type="sldNum" sz="quarter" idx="10"/>
          </p:nvPr>
        </p:nvSpPr>
        <p:spPr/>
        <p:txBody>
          <a:bodyPr/>
          <a:lstStyle/>
          <a:p>
            <a:fld id="{D7A0CCDB-3626-B440-A106-272A13412C77}"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Recording</a:t>
            </a:r>
            <a:r>
              <a:rPr lang="en-US" baseline="0" dirty="0" smtClean="0"/>
              <a:t> a chick’s weight throughout the breeding season can help tell a biologist whether the parent is finding enough food to raise a healthy chick. </a:t>
            </a:r>
            <a:endParaRPr lang="en-US" dirty="0"/>
          </a:p>
        </p:txBody>
      </p:sp>
      <p:sp>
        <p:nvSpPr>
          <p:cNvPr id="4" name="Slide Number Placeholder 3"/>
          <p:cNvSpPr>
            <a:spLocks noGrp="1"/>
          </p:cNvSpPr>
          <p:nvPr>
            <p:ph type="sldNum" sz="quarter" idx="10"/>
          </p:nvPr>
        </p:nvSpPr>
        <p:spPr/>
        <p:txBody>
          <a:bodyPr/>
          <a:lstStyle/>
          <a:p>
            <a:fld id="{D7A0CCDB-3626-B440-A106-272A13412C77}"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USFWS</a:t>
            </a:r>
            <a:r>
              <a:rPr lang="en-US" baseline="0" dirty="0" smtClean="0"/>
              <a:t> is the agency (in the USA) in charge of permitting bird banding projects. </a:t>
            </a:r>
            <a:endParaRPr lang="en-US" dirty="0"/>
          </a:p>
        </p:txBody>
      </p:sp>
      <p:sp>
        <p:nvSpPr>
          <p:cNvPr id="4" name="Slide Number Placeholder 3"/>
          <p:cNvSpPr>
            <a:spLocks noGrp="1"/>
          </p:cNvSpPr>
          <p:nvPr>
            <p:ph type="sldNum" sz="quarter" idx="10"/>
          </p:nvPr>
        </p:nvSpPr>
        <p:spPr/>
        <p:txBody>
          <a:bodyPr/>
          <a:lstStyle/>
          <a:p>
            <a:fld id="{D7A0CCDB-3626-B440-A106-272A13412C77}"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Because the metal bands are so hard</a:t>
            </a:r>
            <a:r>
              <a:rPr lang="en-US" baseline="0" dirty="0" smtClean="0"/>
              <a:t> to see and read the numbers once they are applied, scientists may use a combination of color bands too so that the bird can be </a:t>
            </a:r>
            <a:r>
              <a:rPr lang="en-US" baseline="0" dirty="0" err="1" smtClean="0"/>
              <a:t>resighted</a:t>
            </a:r>
            <a:r>
              <a:rPr lang="en-US" baseline="0" dirty="0" smtClean="0"/>
              <a:t> from afar.  The bands are always “read” in the same sequence therefore the bird’s identity can be established.  Example: the band combination Metal over orange (left leg), grey over red (right leg) will always be linked to a unique individual. </a:t>
            </a:r>
            <a:endParaRPr lang="en-US" dirty="0"/>
          </a:p>
        </p:txBody>
      </p:sp>
      <p:sp>
        <p:nvSpPr>
          <p:cNvPr id="4" name="Slide Number Placeholder 3"/>
          <p:cNvSpPr>
            <a:spLocks noGrp="1"/>
          </p:cNvSpPr>
          <p:nvPr>
            <p:ph type="sldNum" sz="quarter" idx="10"/>
          </p:nvPr>
        </p:nvSpPr>
        <p:spPr/>
        <p:txBody>
          <a:bodyPr/>
          <a:lstStyle/>
          <a:p>
            <a:fld id="{D7A0CCDB-3626-B440-A106-272A13412C77}"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After color-</a:t>
            </a:r>
            <a:r>
              <a:rPr lang="en-US" baseline="0" dirty="0" smtClean="0"/>
              <a:t>banding a bird, the scientist will watch the colony over the breeding season to record what the banded birds are doing.  By observing known individuals, researchers can record foraging trip lengths, and chick-feeding rates. </a:t>
            </a:r>
            <a:endParaRPr lang="en-US" dirty="0"/>
          </a:p>
        </p:txBody>
      </p:sp>
      <p:sp>
        <p:nvSpPr>
          <p:cNvPr id="4" name="Slide Number Placeholder 3"/>
          <p:cNvSpPr>
            <a:spLocks noGrp="1"/>
          </p:cNvSpPr>
          <p:nvPr>
            <p:ph type="sldNum" sz="quarter" idx="10"/>
          </p:nvPr>
        </p:nvSpPr>
        <p:spPr/>
        <p:txBody>
          <a:bodyPr/>
          <a:lstStyle/>
          <a:p>
            <a:fld id="{D7A0CCDB-3626-B440-A106-272A13412C77}"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Scientists can</a:t>
            </a:r>
            <a:r>
              <a:rPr lang="en-US" baseline="0" dirty="0" smtClean="0"/>
              <a:t> also tell annual survival rates and even approximate age if banded as an adult (or exact age if banded as a chick) since most of these banded birds will return to the same colony year after year and can be </a:t>
            </a:r>
            <a:r>
              <a:rPr lang="en-US" baseline="0" dirty="0" err="1" smtClean="0"/>
              <a:t>resighted</a:t>
            </a:r>
            <a:r>
              <a:rPr lang="en-US" baseline="0" dirty="0" smtClean="0"/>
              <a:t> over a long period of time.  </a:t>
            </a:r>
          </a:p>
          <a:p>
            <a:endParaRPr lang="en-US" baseline="0" dirty="0" smtClean="0"/>
          </a:p>
          <a:p>
            <a:r>
              <a:rPr lang="en-US" baseline="0" dirty="0" smtClean="0"/>
              <a:t>Answer:  subtract 1952 from current year to get age.</a:t>
            </a:r>
          </a:p>
          <a:p>
            <a:r>
              <a:rPr lang="en-US" baseline="0" dirty="0" smtClean="0"/>
              <a:t>Her band is the </a:t>
            </a:r>
            <a:r>
              <a:rPr lang="en-US" baseline="0" dirty="0" err="1" smtClean="0"/>
              <a:t>pinkinsh</a:t>
            </a:r>
            <a:r>
              <a:rPr lang="en-US" baseline="0" dirty="0" smtClean="0"/>
              <a:t> colored part on her right leg.</a:t>
            </a:r>
            <a:endParaRPr lang="en-US" dirty="0"/>
          </a:p>
        </p:txBody>
      </p:sp>
      <p:sp>
        <p:nvSpPr>
          <p:cNvPr id="4" name="Slide Number Placeholder 3"/>
          <p:cNvSpPr>
            <a:spLocks noGrp="1"/>
          </p:cNvSpPr>
          <p:nvPr>
            <p:ph type="sldNum" sz="quarter" idx="10"/>
          </p:nvPr>
        </p:nvSpPr>
        <p:spPr/>
        <p:txBody>
          <a:bodyPr/>
          <a:lstStyle/>
          <a:p>
            <a:fld id="{D7A0CCDB-3626-B440-A106-272A13412C77}" type="slidenum">
              <a:rPr lang="en-US" smtClean="0"/>
              <a:pPr/>
              <a:t>28</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Birds</a:t>
            </a:r>
            <a:r>
              <a:rPr lang="en-US" baseline="0" dirty="0" smtClean="0"/>
              <a:t> are typically captured because the scientist needs samples.  Physiology is the branch of science</a:t>
            </a:r>
            <a:r>
              <a:rPr lang="en-US" sz="1200" kern="1200" baseline="0" dirty="0" smtClean="0">
                <a:solidFill>
                  <a:schemeClr val="tx1"/>
                </a:solidFill>
                <a:latin typeface="+mn-lt"/>
                <a:ea typeface="+mn-ea"/>
                <a:cs typeface="+mn-cs"/>
              </a:rPr>
              <a:t>/</a:t>
            </a:r>
            <a:r>
              <a:rPr lang="en-US" sz="1200" kern="1200" dirty="0" smtClean="0">
                <a:solidFill>
                  <a:schemeClr val="tx1"/>
                </a:solidFill>
                <a:latin typeface="+mn-lt"/>
                <a:ea typeface="+mn-ea"/>
                <a:cs typeface="+mn-cs"/>
              </a:rPr>
              <a:t>biology that deals with the normal functions of living organisms and their parts.</a:t>
            </a:r>
            <a:endParaRPr lang="en-US" dirty="0"/>
          </a:p>
        </p:txBody>
      </p:sp>
      <p:sp>
        <p:nvSpPr>
          <p:cNvPr id="4" name="Slide Number Placeholder 3"/>
          <p:cNvSpPr>
            <a:spLocks noGrp="1"/>
          </p:cNvSpPr>
          <p:nvPr>
            <p:ph type="sldNum" sz="quarter" idx="10"/>
          </p:nvPr>
        </p:nvSpPr>
        <p:spPr/>
        <p:txBody>
          <a:bodyPr/>
          <a:lstStyle/>
          <a:p>
            <a:fld id="{E0288342-D8EE-4591-BB30-EBB2135A75BA}" type="slidenum">
              <a:rPr lang="en-US" smtClean="0"/>
              <a:pPr/>
              <a:t>3</a:t>
            </a:fld>
            <a:endParaRPr lang="en-US"/>
          </a:p>
        </p:txBody>
      </p:sp>
    </p:spTree>
    <p:extLst>
      <p:ext uri="{BB962C8B-B14F-4D97-AF65-F5344CB8AC3E}">
        <p14:creationId xmlns:p14="http://schemas.microsoft.com/office/powerpoint/2010/main" val="42944846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Seabirds eat</a:t>
            </a:r>
            <a:r>
              <a:rPr lang="en-US" baseline="0" dirty="0" smtClean="0"/>
              <a:t> fish, zooplankton and squid.  </a:t>
            </a:r>
            <a:r>
              <a:rPr lang="en-US" dirty="0" smtClean="0"/>
              <a:t>There are several different strategies</a:t>
            </a:r>
            <a:r>
              <a:rPr lang="en-US" baseline="0" dirty="0" smtClean="0"/>
              <a:t> that seabirds use to feed:  Skimming the surface of the water, diving just below the surface and even swimming quite far below the surface, plunging into the water from high heights, and scavenging. By studying seabird diet, scientists can learn about individual behavior, as well as learning about the marine environment that seabirds rely on for food.  Seabirds are often called “indicators” of the marine environment, and studies of diet, feeding rates, and chick growth can tell us about prey availability (density, abundance, depth etc.). </a:t>
            </a:r>
            <a:endParaRPr lang="en-US" dirty="0"/>
          </a:p>
        </p:txBody>
      </p:sp>
      <p:sp>
        <p:nvSpPr>
          <p:cNvPr id="4" name="Slide Number Placeholder 3"/>
          <p:cNvSpPr>
            <a:spLocks noGrp="1"/>
          </p:cNvSpPr>
          <p:nvPr>
            <p:ph type="sldNum" sz="quarter" idx="10"/>
          </p:nvPr>
        </p:nvSpPr>
        <p:spPr/>
        <p:txBody>
          <a:bodyPr/>
          <a:lstStyle/>
          <a:p>
            <a:fld id="{D7A0CCDB-3626-B440-A106-272A13412C77}"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Applying</a:t>
            </a:r>
            <a:r>
              <a:rPr lang="en-US" baseline="0" dirty="0" smtClean="0"/>
              <a:t> loggers to the birds does not harm the bird nor do they significantly affect the bird’s ability to swim or fly. There would be no point recording data that is not “normal”.  </a:t>
            </a:r>
          </a:p>
          <a:p>
            <a:endParaRPr lang="en-US" baseline="0" dirty="0" smtClean="0"/>
          </a:p>
          <a:p>
            <a:r>
              <a:rPr lang="en-US" baseline="0" dirty="0" smtClean="0"/>
              <a:t>There are various types of loggers: some that record data and store them in the logger (these have to be retrieved for the data to be downloaded), and some that can transmit the collected information by satellite.  Most loggers run on an internal battery.  </a:t>
            </a:r>
            <a:r>
              <a:rPr lang="en-US" baseline="0" dirty="0" err="1" smtClean="0"/>
              <a:t>Biologgers</a:t>
            </a:r>
            <a:r>
              <a:rPr lang="en-US" baseline="0" dirty="0" smtClean="0"/>
              <a:t> can cost anywhere from $50 to $7000.  Usually the scientists will recapture the bird and retrieve the logger from the bird in order to download the data and/ or to replace the battery and apply it to another bird.  Re-catching individual birds to retrieve the data-logger can be very challenging</a:t>
            </a:r>
          </a:p>
          <a:p>
            <a:endParaRPr lang="en-US" baseline="0" dirty="0" smtClean="0"/>
          </a:p>
          <a:p>
            <a:r>
              <a:rPr lang="en-US" baseline="0" dirty="0" smtClean="0"/>
              <a:t>Can you find the other logger on the same </a:t>
            </a:r>
            <a:r>
              <a:rPr lang="en-US" baseline="0" dirty="0" err="1" smtClean="0"/>
              <a:t>murre</a:t>
            </a:r>
            <a:r>
              <a:rPr lang="en-US" baseline="0" dirty="0" smtClean="0"/>
              <a:t>? </a:t>
            </a:r>
          </a:p>
          <a:p>
            <a:r>
              <a:rPr lang="en-US" baseline="0" dirty="0" smtClean="0"/>
              <a:t>Answer: The other logger is on the same bird’s leg.</a:t>
            </a:r>
          </a:p>
          <a:p>
            <a:endParaRPr lang="en-US" baseline="0" dirty="0" smtClean="0"/>
          </a:p>
          <a:p>
            <a:r>
              <a:rPr lang="en-US" baseline="0" dirty="0" smtClean="0"/>
              <a:t>How would you do this without data-loggers?</a:t>
            </a:r>
          </a:p>
          <a:p>
            <a:r>
              <a:rPr lang="en-US" baseline="0" dirty="0" smtClean="0"/>
              <a:t>Boat surveys can record the species, density and location of birds feeding at sea.  This can give important broad information, but doesn’t tell us which birds these colonies come from, or even if they are breeding individuals. </a:t>
            </a:r>
            <a:endParaRPr lang="en-US" dirty="0"/>
          </a:p>
        </p:txBody>
      </p:sp>
      <p:sp>
        <p:nvSpPr>
          <p:cNvPr id="4" name="Slide Number Placeholder 3"/>
          <p:cNvSpPr>
            <a:spLocks noGrp="1"/>
          </p:cNvSpPr>
          <p:nvPr>
            <p:ph type="sldNum" sz="quarter" idx="10"/>
          </p:nvPr>
        </p:nvSpPr>
        <p:spPr/>
        <p:txBody>
          <a:bodyPr/>
          <a:lstStyle/>
          <a:p>
            <a:fld id="{D7A0CCDB-3626-B440-A106-272A13412C77}"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slide shows a different colored dot</a:t>
            </a:r>
            <a:r>
              <a:rPr lang="en-US" baseline="0" dirty="0" smtClean="0"/>
              <a:t>ted line for each bird that received a tracker/logger.  You can see that the birds travelled to different areas to feed and return to their nest sites to feed their chicks.  You can see that some birds travelled nearby the colony on some trips, yet others traveled quite far to feed on other trips. The colony is </a:t>
            </a:r>
            <a:r>
              <a:rPr lang="en-US" baseline="0" dirty="0" err="1" smtClean="0"/>
              <a:t>Bogoslof</a:t>
            </a:r>
            <a:r>
              <a:rPr lang="en-US" baseline="0" dirty="0" smtClean="0"/>
              <a:t> Island, and the green land masses are islands in the Aleutian Chain. </a:t>
            </a:r>
          </a:p>
        </p:txBody>
      </p:sp>
      <p:sp>
        <p:nvSpPr>
          <p:cNvPr id="4" name="Slide Number Placeholder 3"/>
          <p:cNvSpPr>
            <a:spLocks noGrp="1"/>
          </p:cNvSpPr>
          <p:nvPr>
            <p:ph type="sldNum" sz="quarter" idx="10"/>
          </p:nvPr>
        </p:nvSpPr>
        <p:spPr/>
        <p:txBody>
          <a:bodyPr/>
          <a:lstStyle/>
          <a:p>
            <a:fld id="{D7A0CCDB-3626-B440-A106-272A13412C77}"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 important to have</a:t>
            </a:r>
            <a:r>
              <a:rPr lang="en-US" baseline="0" dirty="0" smtClean="0"/>
              <a:t> the proper training to capture seabirds and to take samples.  Scientists want to be certain that the least amount of harm or disturbance is done to the birds as possible.  Additionally, several species of seabirds are protected under the Migratory Bird Act. </a:t>
            </a:r>
            <a:endParaRPr lang="en-US" dirty="0"/>
          </a:p>
        </p:txBody>
      </p:sp>
      <p:sp>
        <p:nvSpPr>
          <p:cNvPr id="4" name="Slide Number Placeholder 3"/>
          <p:cNvSpPr>
            <a:spLocks noGrp="1"/>
          </p:cNvSpPr>
          <p:nvPr>
            <p:ph type="sldNum" sz="quarter" idx="10"/>
          </p:nvPr>
        </p:nvSpPr>
        <p:spPr/>
        <p:txBody>
          <a:bodyPr/>
          <a:lstStyle/>
          <a:p>
            <a:fld id="{D7A0CCDB-3626-B440-A106-272A13412C77}" type="slidenum">
              <a:rPr lang="en-US" smtClean="0"/>
              <a:pPr/>
              <a:t>7</a:t>
            </a:fld>
            <a:endParaRPr lang="en-US"/>
          </a:p>
        </p:txBody>
      </p:sp>
    </p:spTree>
    <p:extLst>
      <p:ext uri="{BB962C8B-B14F-4D97-AF65-F5344CB8AC3E}">
        <p14:creationId xmlns:p14="http://schemas.microsoft.com/office/powerpoint/2010/main" val="12006992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Mist nets look like very fine volleyball</a:t>
            </a:r>
            <a:r>
              <a:rPr lang="en-US" baseline="0" dirty="0" smtClean="0"/>
              <a:t> nets stretched across the bird’s colony area.  Scientists will hide near the net, and when a bird is caught the scientist will quickly get the bird free of the net, take the permitted samples, and then release the bird.  Data (such as mass, wing-length) are collected as quickly as possible, and the birds are released without harm. </a:t>
            </a:r>
            <a:endParaRPr lang="en-US" dirty="0"/>
          </a:p>
        </p:txBody>
      </p:sp>
      <p:sp>
        <p:nvSpPr>
          <p:cNvPr id="4" name="Slide Number Placeholder 3"/>
          <p:cNvSpPr>
            <a:spLocks noGrp="1"/>
          </p:cNvSpPr>
          <p:nvPr>
            <p:ph type="sldNum" sz="quarter" idx="10"/>
          </p:nvPr>
        </p:nvSpPr>
        <p:spPr/>
        <p:txBody>
          <a:bodyPr/>
          <a:lstStyle/>
          <a:p>
            <a:fld id="{D7A0CCDB-3626-B440-A106-272A13412C77}"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a photo taken at the </a:t>
            </a:r>
            <a:r>
              <a:rPr lang="en-US" dirty="0" err="1" smtClean="0"/>
              <a:t>Zapadni</a:t>
            </a:r>
            <a:r>
              <a:rPr lang="en-US" dirty="0" smtClean="0"/>
              <a:t> least auklet</a:t>
            </a:r>
            <a:r>
              <a:rPr lang="en-US" baseline="0" dirty="0" smtClean="0"/>
              <a:t> colony on St. Paul Island Alaska.   Here the scientists are measuring and collecting blood and diet samples from the least auklets collected in the mist net seen in the background.  Typically if more than one bird is caught at a time, the scientist will lower the mist net so that other birds are not caught while they are working on the current </a:t>
            </a:r>
            <a:r>
              <a:rPr lang="en-US" baseline="0" dirty="0" err="1" smtClean="0"/>
              <a:t>bird(s</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D7A0CCDB-3626-B440-A106-272A13412C77}"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0B4CC13-E846-0F49-BCC2-5EDD8EC2732D}" type="datetimeFigureOut">
              <a:rPr lang="en-US" smtClean="0"/>
              <a:pPr/>
              <a:t>9/4/17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82C24D-3AB2-C04F-8CBF-AD5087E799CB}" type="slidenum">
              <a:rPr lang="en-US" smtClean="0"/>
              <a:pPr/>
              <a:t>‹#›</a:t>
            </a:fld>
            <a:endParaRPr lang="en-US"/>
          </a:p>
        </p:txBody>
      </p:sp>
    </p:spTree>
    <p:extLst>
      <p:ext uri="{BB962C8B-B14F-4D97-AF65-F5344CB8AC3E}">
        <p14:creationId xmlns:p14="http://schemas.microsoft.com/office/powerpoint/2010/main" val="24996757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0B4CC13-E846-0F49-BCC2-5EDD8EC2732D}" type="datetimeFigureOut">
              <a:rPr lang="en-US" smtClean="0"/>
              <a:pPr/>
              <a:t>9/4/17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82C24D-3AB2-C04F-8CBF-AD5087E799CB}" type="slidenum">
              <a:rPr lang="en-US" smtClean="0"/>
              <a:pPr/>
              <a:t>‹#›</a:t>
            </a:fld>
            <a:endParaRPr lang="en-US"/>
          </a:p>
        </p:txBody>
      </p:sp>
    </p:spTree>
    <p:extLst>
      <p:ext uri="{BB962C8B-B14F-4D97-AF65-F5344CB8AC3E}">
        <p14:creationId xmlns:p14="http://schemas.microsoft.com/office/powerpoint/2010/main" val="23768986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0B4CC13-E846-0F49-BCC2-5EDD8EC2732D}" type="datetimeFigureOut">
              <a:rPr lang="en-US" smtClean="0"/>
              <a:pPr/>
              <a:t>9/4/17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82C24D-3AB2-C04F-8CBF-AD5087E799CB}" type="slidenum">
              <a:rPr lang="en-US" smtClean="0"/>
              <a:pPr/>
              <a:t>‹#›</a:t>
            </a:fld>
            <a:endParaRPr lang="en-US"/>
          </a:p>
        </p:txBody>
      </p:sp>
    </p:spTree>
    <p:extLst>
      <p:ext uri="{BB962C8B-B14F-4D97-AF65-F5344CB8AC3E}">
        <p14:creationId xmlns:p14="http://schemas.microsoft.com/office/powerpoint/2010/main" val="7380492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0B4CC13-E846-0F49-BCC2-5EDD8EC2732D}" type="datetimeFigureOut">
              <a:rPr lang="en-US" smtClean="0"/>
              <a:pPr/>
              <a:t>9/4/17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82C24D-3AB2-C04F-8CBF-AD5087E799CB}" type="slidenum">
              <a:rPr lang="en-US" smtClean="0"/>
              <a:pPr/>
              <a:t>‹#›</a:t>
            </a:fld>
            <a:endParaRPr lang="en-US"/>
          </a:p>
        </p:txBody>
      </p:sp>
    </p:spTree>
    <p:extLst>
      <p:ext uri="{BB962C8B-B14F-4D97-AF65-F5344CB8AC3E}">
        <p14:creationId xmlns:p14="http://schemas.microsoft.com/office/powerpoint/2010/main" val="14425899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0B4CC13-E846-0F49-BCC2-5EDD8EC2732D}" type="datetimeFigureOut">
              <a:rPr lang="en-US" smtClean="0"/>
              <a:pPr/>
              <a:t>9/4/17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82C24D-3AB2-C04F-8CBF-AD5087E799CB}" type="slidenum">
              <a:rPr lang="en-US" smtClean="0"/>
              <a:pPr/>
              <a:t>‹#›</a:t>
            </a:fld>
            <a:endParaRPr lang="en-US"/>
          </a:p>
        </p:txBody>
      </p:sp>
    </p:spTree>
    <p:extLst>
      <p:ext uri="{BB962C8B-B14F-4D97-AF65-F5344CB8AC3E}">
        <p14:creationId xmlns:p14="http://schemas.microsoft.com/office/powerpoint/2010/main" val="37376523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0B4CC13-E846-0F49-BCC2-5EDD8EC2732D}" type="datetimeFigureOut">
              <a:rPr lang="en-US" smtClean="0"/>
              <a:pPr/>
              <a:t>9/4/17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82C24D-3AB2-C04F-8CBF-AD5087E799CB}" type="slidenum">
              <a:rPr lang="en-US" smtClean="0"/>
              <a:pPr/>
              <a:t>‹#›</a:t>
            </a:fld>
            <a:endParaRPr lang="en-US"/>
          </a:p>
        </p:txBody>
      </p:sp>
    </p:spTree>
    <p:extLst>
      <p:ext uri="{BB962C8B-B14F-4D97-AF65-F5344CB8AC3E}">
        <p14:creationId xmlns:p14="http://schemas.microsoft.com/office/powerpoint/2010/main" val="11410513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0B4CC13-E846-0F49-BCC2-5EDD8EC2732D}" type="datetimeFigureOut">
              <a:rPr lang="en-US" smtClean="0"/>
              <a:pPr/>
              <a:t>9/4/17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82C24D-3AB2-C04F-8CBF-AD5087E799CB}" type="slidenum">
              <a:rPr lang="en-US" smtClean="0"/>
              <a:pPr/>
              <a:t>‹#›</a:t>
            </a:fld>
            <a:endParaRPr lang="en-US"/>
          </a:p>
        </p:txBody>
      </p:sp>
    </p:spTree>
    <p:extLst>
      <p:ext uri="{BB962C8B-B14F-4D97-AF65-F5344CB8AC3E}">
        <p14:creationId xmlns:p14="http://schemas.microsoft.com/office/powerpoint/2010/main" val="35143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0B4CC13-E846-0F49-BCC2-5EDD8EC2732D}" type="datetimeFigureOut">
              <a:rPr lang="en-US" smtClean="0"/>
              <a:pPr/>
              <a:t>9/4/17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82C24D-3AB2-C04F-8CBF-AD5087E799CB}" type="slidenum">
              <a:rPr lang="en-US" smtClean="0"/>
              <a:pPr/>
              <a:t>‹#›</a:t>
            </a:fld>
            <a:endParaRPr lang="en-US"/>
          </a:p>
        </p:txBody>
      </p:sp>
    </p:spTree>
    <p:extLst>
      <p:ext uri="{BB962C8B-B14F-4D97-AF65-F5344CB8AC3E}">
        <p14:creationId xmlns:p14="http://schemas.microsoft.com/office/powerpoint/2010/main" val="6327228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B4CC13-E846-0F49-BCC2-5EDD8EC2732D}" type="datetimeFigureOut">
              <a:rPr lang="en-US" smtClean="0"/>
              <a:pPr/>
              <a:t>9/4/17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82C24D-3AB2-C04F-8CBF-AD5087E799CB}" type="slidenum">
              <a:rPr lang="en-US" smtClean="0"/>
              <a:pPr/>
              <a:t>‹#›</a:t>
            </a:fld>
            <a:endParaRPr lang="en-US"/>
          </a:p>
        </p:txBody>
      </p:sp>
    </p:spTree>
    <p:extLst>
      <p:ext uri="{BB962C8B-B14F-4D97-AF65-F5344CB8AC3E}">
        <p14:creationId xmlns:p14="http://schemas.microsoft.com/office/powerpoint/2010/main" val="22767998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0B4CC13-E846-0F49-BCC2-5EDD8EC2732D}" type="datetimeFigureOut">
              <a:rPr lang="en-US" smtClean="0"/>
              <a:pPr/>
              <a:t>9/4/17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82C24D-3AB2-C04F-8CBF-AD5087E799CB}" type="slidenum">
              <a:rPr lang="en-US" smtClean="0"/>
              <a:pPr/>
              <a:t>‹#›</a:t>
            </a:fld>
            <a:endParaRPr lang="en-US"/>
          </a:p>
        </p:txBody>
      </p:sp>
    </p:spTree>
    <p:extLst>
      <p:ext uri="{BB962C8B-B14F-4D97-AF65-F5344CB8AC3E}">
        <p14:creationId xmlns:p14="http://schemas.microsoft.com/office/powerpoint/2010/main" val="3596467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0B4CC13-E846-0F49-BCC2-5EDD8EC2732D}" type="datetimeFigureOut">
              <a:rPr lang="en-US" smtClean="0"/>
              <a:pPr/>
              <a:t>9/4/17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82C24D-3AB2-C04F-8CBF-AD5087E799CB}" type="slidenum">
              <a:rPr lang="en-US" smtClean="0"/>
              <a:pPr/>
              <a:t>‹#›</a:t>
            </a:fld>
            <a:endParaRPr lang="en-US"/>
          </a:p>
        </p:txBody>
      </p:sp>
    </p:spTree>
    <p:extLst>
      <p:ext uri="{BB962C8B-B14F-4D97-AF65-F5344CB8AC3E}">
        <p14:creationId xmlns:p14="http://schemas.microsoft.com/office/powerpoint/2010/main" val="50792540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B4CC13-E846-0F49-BCC2-5EDD8EC2732D}" type="datetimeFigureOut">
              <a:rPr lang="en-US" smtClean="0"/>
              <a:pPr/>
              <a:t>9/4/17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82C24D-3AB2-C04F-8CBF-AD5087E799CB}" type="slidenum">
              <a:rPr lang="en-US" smtClean="0"/>
              <a:pPr/>
              <a:t>‹#›</a:t>
            </a:fld>
            <a:endParaRPr lang="en-US"/>
          </a:p>
        </p:txBody>
      </p:sp>
    </p:spTree>
    <p:extLst>
      <p:ext uri="{BB962C8B-B14F-4D97-AF65-F5344CB8AC3E}">
        <p14:creationId xmlns:p14="http://schemas.microsoft.com/office/powerpoint/2010/main" val="38585969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4" Type="http://schemas.openxmlformats.org/officeDocument/2006/relationships/image" Target="../media/image2.emf"/><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jpe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pn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jpeg"/><Relationship Id="rId5" Type="http://schemas.openxmlformats.org/officeDocument/2006/relationships/image" Target="../media/image25.jpe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png"/><Relationship Id="rId5" Type="http://schemas.openxmlformats.org/officeDocument/2006/relationships/image" Target="../media/image29.pn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pn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jpe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jpeg"/><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3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37.jpe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image" Target="../media/image41.png"/><Relationship Id="rId7" Type="http://schemas.microsoft.com/office/2007/relationships/hdphoto" Target="../media/hdphoto2.wdp"/><Relationship Id="rId8" Type="http://schemas.openxmlformats.org/officeDocument/2006/relationships/image" Target="../media/image42.png"/><Relationship Id="rId9" Type="http://schemas.microsoft.com/office/2007/relationships/hdphoto" Target="../media/hdphoto3.wdp"/><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5" Type="http://schemas.microsoft.com/office/2007/relationships/hdphoto" Target="../media/hdphoto4.wdp"/><Relationship Id="rId6" Type="http://schemas.openxmlformats.org/officeDocument/2006/relationships/image" Target="../media/image45.png"/><Relationship Id="rId7" Type="http://schemas.openxmlformats.org/officeDocument/2006/relationships/image" Target="../media/image46.png"/><Relationship Id="rId8" Type="http://schemas.openxmlformats.org/officeDocument/2006/relationships/image" Target="../media/image47.png"/><Relationship Id="rId9" Type="http://schemas.microsoft.com/office/2007/relationships/hdphoto" Target="../media/hdphoto5.wdp"/><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4" Type="http://schemas.microsoft.com/office/2007/relationships/hdphoto" Target="../media/hdphoto6.wdp"/><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4" Type="http://schemas.openxmlformats.org/officeDocument/2006/relationships/oleObject" Target="../embeddings/oleObject1.bin"/><Relationship Id="rId5" Type="http://schemas.openxmlformats.org/officeDocument/2006/relationships/oleObject" Target="../embeddings/Microsoft_Excel_97_-_2004_Worksheet1.xls"/><Relationship Id="rId6" Type="http://schemas.openxmlformats.org/officeDocument/2006/relationships/image" Target="../media/image49.emf"/><Relationship Id="rId7" Type="http://schemas.openxmlformats.org/officeDocument/2006/relationships/image" Target="../media/image50.png"/><Relationship Id="rId8" Type="http://schemas.openxmlformats.org/officeDocument/2006/relationships/image" Target="../media/image51.png"/><Relationship Id="rId9" Type="http://schemas.openxmlformats.org/officeDocument/2006/relationships/image" Target="../media/image52.png"/><Relationship Id="rId10" Type="http://schemas.openxmlformats.org/officeDocument/2006/relationships/image" Target="../media/image53.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5" Type="http://schemas.openxmlformats.org/officeDocument/2006/relationships/image" Target="../media/image56.png"/><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image" Target="../media/image59.png"/><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jpeg"/><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jpeg"/><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65.jpeg"/><Relationship Id="rId4" Type="http://schemas.openxmlformats.org/officeDocument/2006/relationships/image" Target="../media/image66.jpeg"/><Relationship Id="rId5" Type="http://schemas.openxmlformats.org/officeDocument/2006/relationships/image" Target="../media/image67.tiff"/><Relationship Id="rId6" Type="http://schemas.openxmlformats.org/officeDocument/2006/relationships/image" Target="../media/image68.jpeg"/><Relationship Id="rId1" Type="http://schemas.openxmlformats.org/officeDocument/2006/relationships/slideLayout" Target="../slideLayouts/slideLayout7.xml"/><Relationship Id="rId2" Type="http://schemas.openxmlformats.org/officeDocument/2006/relationships/image" Target="../media/image6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png"/><Relationship Id="rId5"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4" Type="http://schemas.microsoft.com/office/2007/relationships/hdphoto" Target="../media/hdphoto1.wdp"/><Relationship Id="rId5" Type="http://schemas.openxmlformats.org/officeDocument/2006/relationships/image" Target="../media/image9.png"/><Relationship Id="rId6" Type="http://schemas.openxmlformats.org/officeDocument/2006/relationships/image" Target="../media/image10.pn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5" Type="http://schemas.openxmlformats.org/officeDocument/2006/relationships/image" Target="../media/image14.pn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jpe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A0DED9"/>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4082856" y="1167"/>
            <a:ext cx="5061144" cy="6858000"/>
          </a:xfrm>
          <a:prstGeom prst="rect">
            <a:avLst/>
          </a:prstGeom>
        </p:spPr>
      </p:pic>
      <p:sp>
        <p:nvSpPr>
          <p:cNvPr id="21506" name="Rectangle 2"/>
          <p:cNvSpPr>
            <a:spLocks noGrp="1" noChangeArrowheads="1"/>
          </p:cNvSpPr>
          <p:nvPr>
            <p:ph type="title"/>
          </p:nvPr>
        </p:nvSpPr>
        <p:spPr>
          <a:xfrm>
            <a:off x="412565" y="1594584"/>
            <a:ext cx="2729816" cy="1368169"/>
          </a:xfrm>
        </p:spPr>
        <p:txBody>
          <a:bodyPr>
            <a:normAutofit fontScale="90000"/>
          </a:bodyPr>
          <a:lstStyle/>
          <a:p>
            <a:pPr eaLnBrk="1" hangingPunct="1"/>
            <a:r>
              <a:rPr lang="en-US" sz="4000" b="1" dirty="0" smtClean="0">
                <a:solidFill>
                  <a:srgbClr val="A92A25"/>
                </a:solidFill>
                <a:latin typeface="Calibri"/>
                <a:cs typeface="Calibri"/>
              </a:rPr>
              <a:t>Lesson 6: Seabird Capture</a:t>
            </a:r>
            <a:endParaRPr lang="en-US" sz="4000" b="1" dirty="0">
              <a:solidFill>
                <a:srgbClr val="A92A25"/>
              </a:solidFill>
              <a:latin typeface="Calibri"/>
              <a:cs typeface="Calibri"/>
            </a:endParaRPr>
          </a:p>
        </p:txBody>
      </p:sp>
      <p:pic>
        <p:nvPicPr>
          <p:cNvPr id="9" name="Picture 8"/>
          <p:cNvPicPr>
            <a:picLocks noChangeAspect="1"/>
          </p:cNvPicPr>
          <p:nvPr/>
        </p:nvPicPr>
        <p:blipFill>
          <a:blip r:embed="rId4"/>
          <a:stretch>
            <a:fillRect/>
          </a:stretch>
        </p:blipFill>
        <p:spPr>
          <a:xfrm>
            <a:off x="4295061" y="5959238"/>
            <a:ext cx="4687520" cy="795020"/>
          </a:xfrm>
          <a:prstGeom prst="rect">
            <a:avLst/>
          </a:prstGeom>
        </p:spPr>
      </p:pic>
      <p:sp>
        <p:nvSpPr>
          <p:cNvPr id="11" name="Rectangle 10"/>
          <p:cNvSpPr/>
          <p:nvPr/>
        </p:nvSpPr>
        <p:spPr>
          <a:xfrm>
            <a:off x="7994952" y="6561446"/>
            <a:ext cx="979755" cy="230832"/>
          </a:xfrm>
          <a:prstGeom prst="rect">
            <a:avLst/>
          </a:prstGeom>
        </p:spPr>
        <p:txBody>
          <a:bodyPr wrap="none">
            <a:spAutoFit/>
          </a:bodyPr>
          <a:lstStyle/>
          <a:p>
            <a:pPr marL="171450" indent="-171450">
              <a:buFont typeface="Symbol" charset="0"/>
              <a:buChar char="Ó"/>
            </a:pPr>
            <a:r>
              <a:rPr lang="en-US" sz="900" dirty="0" smtClean="0">
                <a:solidFill>
                  <a:srgbClr val="000000"/>
                </a:solidFill>
              </a:rPr>
              <a:t>Ram</a:t>
            </a:r>
            <a:r>
              <a:rPr lang="en-US" sz="900" dirty="0" smtClean="0">
                <a:solidFill>
                  <a:schemeClr val="bg1"/>
                </a:solidFill>
              </a:rPr>
              <a:t> </a:t>
            </a:r>
            <a:r>
              <a:rPr lang="en-US" sz="900" dirty="0" err="1" smtClean="0"/>
              <a:t>Papish</a:t>
            </a:r>
            <a:endParaRPr lang="en-US" sz="900" dirty="0">
              <a:solidFill>
                <a:schemeClr val="bg1"/>
              </a:solidFill>
            </a:endParaRPr>
          </a:p>
        </p:txBody>
      </p:sp>
      <p:sp>
        <p:nvSpPr>
          <p:cNvPr id="3" name="TextBox 2"/>
          <p:cNvSpPr txBox="1"/>
          <p:nvPr/>
        </p:nvSpPr>
        <p:spPr>
          <a:xfrm>
            <a:off x="5590818" y="1167"/>
            <a:ext cx="2042548" cy="646331"/>
          </a:xfrm>
          <a:prstGeom prst="rect">
            <a:avLst/>
          </a:prstGeom>
          <a:noFill/>
        </p:spPr>
        <p:txBody>
          <a:bodyPr wrap="square" rtlCol="0">
            <a:spAutoFit/>
          </a:bodyPr>
          <a:lstStyle/>
          <a:p>
            <a:r>
              <a:rPr lang="en-US" sz="3600" dirty="0" smtClean="0">
                <a:solidFill>
                  <a:srgbClr val="243C4C"/>
                </a:solidFill>
              </a:rPr>
              <a:t>SEABIRDS</a:t>
            </a:r>
            <a:endParaRPr lang="en-US" sz="3600" dirty="0">
              <a:solidFill>
                <a:srgbClr val="243C4C"/>
              </a:solidFill>
            </a:endParaRPr>
          </a:p>
        </p:txBody>
      </p:sp>
      <p:sp>
        <p:nvSpPr>
          <p:cNvPr id="7" name="TextBox 6"/>
          <p:cNvSpPr txBox="1"/>
          <p:nvPr/>
        </p:nvSpPr>
        <p:spPr>
          <a:xfrm>
            <a:off x="465667" y="5602111"/>
            <a:ext cx="2685351" cy="923330"/>
          </a:xfrm>
          <a:prstGeom prst="rect">
            <a:avLst/>
          </a:prstGeom>
          <a:noFill/>
        </p:spPr>
        <p:txBody>
          <a:bodyPr wrap="none" rtlCol="0">
            <a:spAutoFit/>
          </a:bodyPr>
          <a:lstStyle/>
          <a:p>
            <a:r>
              <a:rPr lang="en-US" dirty="0" smtClean="0">
                <a:cs typeface="Calibri"/>
              </a:rPr>
              <a:t>Ann Harding</a:t>
            </a:r>
            <a:r>
              <a:rPr lang="en-US" baseline="30000" dirty="0" smtClean="0">
                <a:cs typeface="Calibri"/>
              </a:rPr>
              <a:t>1</a:t>
            </a:r>
            <a:r>
              <a:rPr lang="en-US" dirty="0" smtClean="0">
                <a:cs typeface="Calibri"/>
              </a:rPr>
              <a:t>,</a:t>
            </a:r>
            <a:r>
              <a:rPr lang="en-US" baseline="30000" dirty="0" smtClean="0">
                <a:cs typeface="Calibri"/>
              </a:rPr>
              <a:t> </a:t>
            </a:r>
            <a:r>
              <a:rPr lang="en-US" dirty="0" smtClean="0">
                <a:cs typeface="Calibri"/>
              </a:rPr>
              <a:t>Ram Papish</a:t>
            </a:r>
            <a:r>
              <a:rPr lang="en-US" baseline="30000" dirty="0" smtClean="0">
                <a:cs typeface="Calibri"/>
              </a:rPr>
              <a:t>2</a:t>
            </a:r>
            <a:r>
              <a:rPr lang="en-US" dirty="0" smtClean="0">
                <a:cs typeface="Calibri"/>
              </a:rPr>
              <a:t> </a:t>
            </a:r>
          </a:p>
          <a:p>
            <a:r>
              <a:rPr lang="en-US" dirty="0" smtClean="0">
                <a:cs typeface="Calibri"/>
              </a:rPr>
              <a:t>and Rachael Orben</a:t>
            </a:r>
            <a:r>
              <a:rPr lang="en-US" baseline="30000" dirty="0" smtClean="0">
                <a:cs typeface="Calibri"/>
              </a:rPr>
              <a:t>3 </a:t>
            </a:r>
            <a:r>
              <a:rPr lang="en-US" dirty="0" smtClean="0">
                <a:cs typeface="Calibri"/>
              </a:rPr>
              <a:t> </a:t>
            </a:r>
          </a:p>
          <a:p>
            <a:endParaRPr lang="en-US" dirty="0"/>
          </a:p>
        </p:txBody>
      </p:sp>
    </p:spTree>
    <p:extLst>
      <p:ext uri="{BB962C8B-B14F-4D97-AF65-F5344CB8AC3E}">
        <p14:creationId xmlns:p14="http://schemas.microsoft.com/office/powerpoint/2010/main" val="253773616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811754" y="-94221"/>
            <a:ext cx="3739325" cy="5148723"/>
            <a:chOff x="811754" y="-94221"/>
            <a:chExt cx="3739325" cy="5148723"/>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11754" y="-94221"/>
              <a:ext cx="3739325" cy="5143500"/>
            </a:xfrm>
            <a:prstGeom prst="rect">
              <a:avLst/>
            </a:prstGeom>
          </p:spPr>
        </p:pic>
        <p:sp>
          <p:nvSpPr>
            <p:cNvPr id="5" name="TextBox 4"/>
            <p:cNvSpPr txBox="1"/>
            <p:nvPr/>
          </p:nvSpPr>
          <p:spPr>
            <a:xfrm>
              <a:off x="811754" y="4777503"/>
              <a:ext cx="2270367" cy="276999"/>
            </a:xfrm>
            <a:prstGeom prst="rect">
              <a:avLst/>
            </a:prstGeom>
            <a:noFill/>
          </p:spPr>
          <p:txBody>
            <a:bodyPr wrap="square" rtlCol="0">
              <a:spAutoFit/>
            </a:bodyPr>
            <a:lstStyle/>
            <a:p>
              <a:r>
                <a:rPr lang="en-US" sz="1200" dirty="0" smtClean="0">
                  <a:solidFill>
                    <a:schemeClr val="bg1"/>
                  </a:solidFill>
                </a:rPr>
                <a:t>© Ram </a:t>
              </a:r>
              <a:r>
                <a:rPr lang="en-US" sz="1200" dirty="0" err="1" smtClean="0">
                  <a:solidFill>
                    <a:schemeClr val="bg1"/>
                  </a:solidFill>
                </a:rPr>
                <a:t>Papish</a:t>
              </a:r>
              <a:endParaRPr lang="en-US" sz="1200" dirty="0">
                <a:solidFill>
                  <a:schemeClr val="bg1"/>
                </a:solidFill>
              </a:endParaRPr>
            </a:p>
          </p:txBody>
        </p:sp>
      </p:grpSp>
      <p:grpSp>
        <p:nvGrpSpPr>
          <p:cNvPr id="2" name="Group 1"/>
          <p:cNvGrpSpPr/>
          <p:nvPr/>
        </p:nvGrpSpPr>
        <p:grpSpPr>
          <a:xfrm>
            <a:off x="4959523" y="524044"/>
            <a:ext cx="3999126" cy="5995690"/>
            <a:chOff x="4959523" y="524044"/>
            <a:chExt cx="3999126" cy="5995690"/>
          </a:xfrm>
        </p:grpSpPr>
        <p:pic>
          <p:nvPicPr>
            <p:cNvPr id="3" name="Picture 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959523" y="524044"/>
              <a:ext cx="3999126" cy="5995690"/>
            </a:xfrm>
            <a:prstGeom prst="rect">
              <a:avLst/>
            </a:prstGeom>
          </p:spPr>
        </p:pic>
        <p:sp>
          <p:nvSpPr>
            <p:cNvPr id="6" name="TextBox 5"/>
            <p:cNvSpPr txBox="1"/>
            <p:nvPr/>
          </p:nvSpPr>
          <p:spPr>
            <a:xfrm>
              <a:off x="4959523" y="6242735"/>
              <a:ext cx="2270367" cy="276999"/>
            </a:xfrm>
            <a:prstGeom prst="rect">
              <a:avLst/>
            </a:prstGeom>
            <a:noFill/>
          </p:spPr>
          <p:txBody>
            <a:bodyPr wrap="square" rtlCol="0">
              <a:spAutoFit/>
            </a:bodyPr>
            <a:lstStyle/>
            <a:p>
              <a:r>
                <a:rPr lang="en-US" sz="1200" dirty="0" smtClean="0">
                  <a:solidFill>
                    <a:schemeClr val="bg1"/>
                  </a:solidFill>
                </a:rPr>
                <a:t>© Ram </a:t>
              </a:r>
              <a:r>
                <a:rPr lang="en-US" sz="1200" dirty="0" err="1" smtClean="0">
                  <a:solidFill>
                    <a:schemeClr val="bg1"/>
                  </a:solidFill>
                </a:rPr>
                <a:t>Papish</a:t>
              </a:r>
              <a:endParaRPr lang="en-US" sz="1200" dirty="0">
                <a:solidFill>
                  <a:schemeClr val="bg1"/>
                </a:solidFill>
              </a:endParaRPr>
            </a:p>
          </p:txBody>
        </p:sp>
      </p:grpSp>
    </p:spTree>
    <p:extLst>
      <p:ext uri="{BB962C8B-B14F-4D97-AF65-F5344CB8AC3E}">
        <p14:creationId xmlns:p14="http://schemas.microsoft.com/office/powerpoint/2010/main" val="357039638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3164" y="23429"/>
            <a:ext cx="4810099" cy="2123658"/>
          </a:xfrm>
          <a:prstGeom prst="rect">
            <a:avLst/>
          </a:prstGeom>
          <a:noFill/>
        </p:spPr>
        <p:txBody>
          <a:bodyPr wrap="square" rtlCol="0">
            <a:spAutoFit/>
          </a:bodyPr>
          <a:lstStyle/>
          <a:p>
            <a:r>
              <a:rPr lang="en-US" sz="2400" b="1" dirty="0" smtClean="0"/>
              <a:t>How do we capture Seabirds?... continued</a:t>
            </a:r>
          </a:p>
          <a:p>
            <a:endParaRPr lang="en-US" dirty="0"/>
          </a:p>
          <a:p>
            <a:r>
              <a:rPr lang="en-US" sz="2200" b="1" dirty="0" smtClean="0"/>
              <a:t>(2) NOOSE-POLE</a:t>
            </a:r>
          </a:p>
          <a:p>
            <a:r>
              <a:rPr lang="en-US" sz="2200" dirty="0" smtClean="0"/>
              <a:t>Often used for species that nest on cliffs e.g., kittiwakes and </a:t>
            </a:r>
            <a:r>
              <a:rPr lang="en-US" sz="2200" dirty="0" err="1" smtClean="0"/>
              <a:t>murres</a:t>
            </a:r>
            <a:endParaRPr lang="en-US" dirty="0"/>
          </a:p>
        </p:txBody>
      </p:sp>
      <p:grpSp>
        <p:nvGrpSpPr>
          <p:cNvPr id="3" name="Group 2"/>
          <p:cNvGrpSpPr/>
          <p:nvPr/>
        </p:nvGrpSpPr>
        <p:grpSpPr>
          <a:xfrm>
            <a:off x="4983263" y="0"/>
            <a:ext cx="4160737" cy="5705807"/>
            <a:chOff x="4983263" y="0"/>
            <a:chExt cx="4160737" cy="5705807"/>
          </a:xfrm>
        </p:grpSpPr>
        <p:pic>
          <p:nvPicPr>
            <p:cNvPr id="8" name="Picture 7" descr="ram catches.jpg"/>
            <p:cNvPicPr>
              <a:picLocks noChangeAspect="1"/>
            </p:cNvPicPr>
            <p:nvPr/>
          </p:nvPicPr>
          <p:blipFill>
            <a:blip r:embed="rId3"/>
            <a:stretch>
              <a:fillRect/>
            </a:stretch>
          </p:blipFill>
          <p:spPr>
            <a:xfrm>
              <a:off x="4987324" y="0"/>
              <a:ext cx="4156676" cy="5700584"/>
            </a:xfrm>
            <a:prstGeom prst="rect">
              <a:avLst/>
            </a:prstGeom>
          </p:spPr>
        </p:pic>
        <p:sp>
          <p:nvSpPr>
            <p:cNvPr id="5" name="TextBox 4"/>
            <p:cNvSpPr txBox="1"/>
            <p:nvPr/>
          </p:nvSpPr>
          <p:spPr>
            <a:xfrm>
              <a:off x="4983263" y="5428808"/>
              <a:ext cx="2270367" cy="276999"/>
            </a:xfrm>
            <a:prstGeom prst="rect">
              <a:avLst/>
            </a:prstGeom>
            <a:noFill/>
          </p:spPr>
          <p:txBody>
            <a:bodyPr wrap="square" rtlCol="0">
              <a:spAutoFit/>
            </a:bodyPr>
            <a:lstStyle/>
            <a:p>
              <a:r>
                <a:rPr lang="en-US" sz="1200" dirty="0" smtClean="0">
                  <a:solidFill>
                    <a:schemeClr val="bg1"/>
                  </a:solidFill>
                </a:rPr>
                <a:t>© Chris Barger</a:t>
              </a:r>
              <a:endParaRPr lang="en-US" sz="1200" dirty="0">
                <a:solidFill>
                  <a:schemeClr val="bg1"/>
                </a:solidFill>
              </a:endParaRPr>
            </a:p>
          </p:txBody>
        </p:sp>
      </p:grpSp>
      <p:grpSp>
        <p:nvGrpSpPr>
          <p:cNvPr id="4" name="Group 3"/>
          <p:cNvGrpSpPr/>
          <p:nvPr/>
        </p:nvGrpSpPr>
        <p:grpSpPr>
          <a:xfrm>
            <a:off x="1142342" y="2471900"/>
            <a:ext cx="3299362" cy="4399149"/>
            <a:chOff x="1142342" y="2471900"/>
            <a:chExt cx="3299362" cy="4399149"/>
          </a:xfrm>
        </p:grpSpPr>
        <p:pic>
          <p:nvPicPr>
            <p:cNvPr id="7" name="Picture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42342" y="2471900"/>
              <a:ext cx="3299362" cy="4399149"/>
            </a:xfrm>
            <a:prstGeom prst="rect">
              <a:avLst/>
            </a:prstGeom>
          </p:spPr>
        </p:pic>
        <p:sp>
          <p:nvSpPr>
            <p:cNvPr id="9" name="TextBox 8"/>
            <p:cNvSpPr txBox="1"/>
            <p:nvPr/>
          </p:nvSpPr>
          <p:spPr>
            <a:xfrm>
              <a:off x="1142342" y="6581001"/>
              <a:ext cx="2270367" cy="276999"/>
            </a:xfrm>
            <a:prstGeom prst="rect">
              <a:avLst/>
            </a:prstGeom>
            <a:noFill/>
          </p:spPr>
          <p:txBody>
            <a:bodyPr wrap="square" rtlCol="0">
              <a:spAutoFit/>
            </a:bodyPr>
            <a:lstStyle/>
            <a:p>
              <a:r>
                <a:rPr lang="en-US" sz="1200" dirty="0" smtClean="0">
                  <a:solidFill>
                    <a:schemeClr val="bg1"/>
                  </a:solidFill>
                </a:rPr>
                <a:t>© Tom </a:t>
              </a:r>
              <a:r>
                <a:rPr lang="en-US" sz="1200" dirty="0" err="1" smtClean="0">
                  <a:solidFill>
                    <a:schemeClr val="bg1"/>
                  </a:solidFill>
                </a:rPr>
                <a:t>Hartin</a:t>
              </a:r>
              <a:endParaRPr lang="en-US" sz="1200" dirty="0">
                <a:solidFill>
                  <a:schemeClr val="bg1"/>
                </a:solidFill>
              </a:endParaRPr>
            </a:p>
          </p:txBody>
        </p:sp>
      </p:grpSp>
    </p:spTree>
    <p:extLst>
      <p:ext uri="{BB962C8B-B14F-4D97-AF65-F5344CB8AC3E}">
        <p14:creationId xmlns:p14="http://schemas.microsoft.com/office/powerpoint/2010/main" val="56433372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9144000" cy="6858000"/>
            <a:chOff x="0" y="0"/>
            <a:chExt cx="9144000" cy="6858000"/>
          </a:xfrm>
        </p:grpSpPr>
        <p:pic>
          <p:nvPicPr>
            <p:cNvPr id="2" name="Picture 1" descr="long poll.jpg"/>
            <p:cNvPicPr>
              <a:picLocks noChangeAspect="1"/>
            </p:cNvPicPr>
            <p:nvPr/>
          </p:nvPicPr>
          <p:blipFill>
            <a:blip r:embed="rId3"/>
            <a:stretch>
              <a:fillRect/>
            </a:stretch>
          </p:blipFill>
          <p:spPr>
            <a:xfrm>
              <a:off x="0" y="0"/>
              <a:ext cx="9144000" cy="6858000"/>
            </a:xfrm>
            <a:prstGeom prst="rect">
              <a:avLst/>
            </a:prstGeom>
          </p:spPr>
        </p:pic>
        <p:sp>
          <p:nvSpPr>
            <p:cNvPr id="3" name="TextBox 2"/>
            <p:cNvSpPr txBox="1"/>
            <p:nvPr/>
          </p:nvSpPr>
          <p:spPr>
            <a:xfrm>
              <a:off x="9140" y="6581001"/>
              <a:ext cx="2270367" cy="276999"/>
            </a:xfrm>
            <a:prstGeom prst="rect">
              <a:avLst/>
            </a:prstGeom>
            <a:noFill/>
          </p:spPr>
          <p:txBody>
            <a:bodyPr wrap="square" rtlCol="0">
              <a:spAutoFit/>
            </a:bodyPr>
            <a:lstStyle/>
            <a:p>
              <a:r>
                <a:rPr lang="en-US" sz="1200" dirty="0" smtClean="0">
                  <a:solidFill>
                    <a:schemeClr val="bg1"/>
                  </a:solidFill>
                </a:rPr>
                <a:t>© Ram </a:t>
              </a:r>
              <a:r>
                <a:rPr lang="en-US" sz="1200" dirty="0" err="1" smtClean="0">
                  <a:solidFill>
                    <a:schemeClr val="bg1"/>
                  </a:solidFill>
                </a:rPr>
                <a:t>Papish</a:t>
              </a:r>
              <a:endParaRPr lang="en-US" sz="1200" dirty="0">
                <a:solidFill>
                  <a:schemeClr val="bg1"/>
                </a:solidFill>
              </a:endParaRPr>
            </a:p>
          </p:txBody>
        </p:sp>
      </p:grpSp>
    </p:spTree>
    <p:extLst>
      <p:ext uri="{BB962C8B-B14F-4D97-AF65-F5344CB8AC3E}">
        <p14:creationId xmlns:p14="http://schemas.microsoft.com/office/powerpoint/2010/main" val="8221143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0"/>
            <a:ext cx="4064000" cy="6096000"/>
            <a:chOff x="0" y="0"/>
            <a:chExt cx="4064000" cy="6096000"/>
          </a:xfrm>
        </p:grpSpPr>
        <p:pic>
          <p:nvPicPr>
            <p:cNvPr id="2" name="Picture 1" descr="murre cap.jpg"/>
            <p:cNvPicPr>
              <a:picLocks noChangeAspect="1"/>
            </p:cNvPicPr>
            <p:nvPr/>
          </p:nvPicPr>
          <p:blipFill>
            <a:blip r:embed="rId3"/>
            <a:stretch>
              <a:fillRect/>
            </a:stretch>
          </p:blipFill>
          <p:spPr>
            <a:xfrm>
              <a:off x="0" y="0"/>
              <a:ext cx="4064000" cy="6096000"/>
            </a:xfrm>
            <a:prstGeom prst="rect">
              <a:avLst/>
            </a:prstGeom>
          </p:spPr>
        </p:pic>
        <p:sp>
          <p:nvSpPr>
            <p:cNvPr id="5" name="TextBox 4"/>
            <p:cNvSpPr txBox="1"/>
            <p:nvPr/>
          </p:nvSpPr>
          <p:spPr>
            <a:xfrm>
              <a:off x="9140" y="5819001"/>
              <a:ext cx="2270367" cy="276999"/>
            </a:xfrm>
            <a:prstGeom prst="rect">
              <a:avLst/>
            </a:prstGeom>
            <a:noFill/>
          </p:spPr>
          <p:txBody>
            <a:bodyPr wrap="square" rtlCol="0">
              <a:spAutoFit/>
            </a:bodyPr>
            <a:lstStyle/>
            <a:p>
              <a:r>
                <a:rPr lang="en-US" sz="1200" dirty="0" smtClean="0">
                  <a:solidFill>
                    <a:schemeClr val="bg1"/>
                  </a:solidFill>
                </a:rPr>
                <a:t>© Ram </a:t>
              </a:r>
              <a:r>
                <a:rPr lang="en-US" sz="1200" dirty="0" err="1" smtClean="0">
                  <a:solidFill>
                    <a:schemeClr val="bg1"/>
                  </a:solidFill>
                </a:rPr>
                <a:t>Papish</a:t>
              </a:r>
              <a:endParaRPr lang="en-US" sz="1200" dirty="0">
                <a:solidFill>
                  <a:schemeClr val="bg1"/>
                </a:solidFill>
              </a:endParaRPr>
            </a:p>
          </p:txBody>
        </p:sp>
      </p:grpSp>
      <p:grpSp>
        <p:nvGrpSpPr>
          <p:cNvPr id="8" name="Group 7"/>
          <p:cNvGrpSpPr/>
          <p:nvPr/>
        </p:nvGrpSpPr>
        <p:grpSpPr>
          <a:xfrm>
            <a:off x="2476500" y="762000"/>
            <a:ext cx="4064000" cy="6101223"/>
            <a:chOff x="2476500" y="762000"/>
            <a:chExt cx="4064000" cy="6101223"/>
          </a:xfrm>
        </p:grpSpPr>
        <p:pic>
          <p:nvPicPr>
            <p:cNvPr id="3" name="Picture 2" descr="murre cap 1.jpg"/>
            <p:cNvPicPr>
              <a:picLocks noChangeAspect="1"/>
            </p:cNvPicPr>
            <p:nvPr/>
          </p:nvPicPr>
          <p:blipFill>
            <a:blip r:embed="rId4"/>
            <a:stretch>
              <a:fillRect/>
            </a:stretch>
          </p:blipFill>
          <p:spPr>
            <a:xfrm>
              <a:off x="2476500" y="762000"/>
              <a:ext cx="4064000" cy="6096000"/>
            </a:xfrm>
            <a:prstGeom prst="rect">
              <a:avLst/>
            </a:prstGeom>
          </p:spPr>
        </p:pic>
        <p:sp>
          <p:nvSpPr>
            <p:cNvPr id="7" name="TextBox 6"/>
            <p:cNvSpPr txBox="1"/>
            <p:nvPr/>
          </p:nvSpPr>
          <p:spPr>
            <a:xfrm>
              <a:off x="2476500" y="6586224"/>
              <a:ext cx="2270367" cy="276999"/>
            </a:xfrm>
            <a:prstGeom prst="rect">
              <a:avLst/>
            </a:prstGeom>
            <a:noFill/>
          </p:spPr>
          <p:txBody>
            <a:bodyPr wrap="square" rtlCol="0">
              <a:spAutoFit/>
            </a:bodyPr>
            <a:lstStyle/>
            <a:p>
              <a:r>
                <a:rPr lang="en-US" sz="1200" dirty="0" smtClean="0">
                  <a:solidFill>
                    <a:schemeClr val="bg1"/>
                  </a:solidFill>
                </a:rPr>
                <a:t>© Ram </a:t>
              </a:r>
              <a:r>
                <a:rPr lang="en-US" sz="1200" dirty="0" err="1" smtClean="0">
                  <a:solidFill>
                    <a:schemeClr val="bg1"/>
                  </a:solidFill>
                </a:rPr>
                <a:t>Papish</a:t>
              </a:r>
              <a:endParaRPr lang="en-US" sz="1200" dirty="0">
                <a:solidFill>
                  <a:schemeClr val="bg1"/>
                </a:solidFill>
              </a:endParaRPr>
            </a:p>
          </p:txBody>
        </p:sp>
      </p:grpSp>
      <p:grpSp>
        <p:nvGrpSpPr>
          <p:cNvPr id="10" name="Group 9"/>
          <p:cNvGrpSpPr/>
          <p:nvPr/>
        </p:nvGrpSpPr>
        <p:grpSpPr>
          <a:xfrm>
            <a:off x="5762625" y="0"/>
            <a:ext cx="4064000" cy="6130484"/>
            <a:chOff x="5762625" y="0"/>
            <a:chExt cx="4064000" cy="6130484"/>
          </a:xfrm>
        </p:grpSpPr>
        <p:pic>
          <p:nvPicPr>
            <p:cNvPr id="4" name="Picture 3" descr="murre cap 2.jpg"/>
            <p:cNvPicPr>
              <a:picLocks noChangeAspect="1"/>
            </p:cNvPicPr>
            <p:nvPr/>
          </p:nvPicPr>
          <p:blipFill>
            <a:blip r:embed="rId5"/>
            <a:stretch>
              <a:fillRect/>
            </a:stretch>
          </p:blipFill>
          <p:spPr>
            <a:xfrm>
              <a:off x="5762625" y="0"/>
              <a:ext cx="4064000" cy="6096000"/>
            </a:xfrm>
            <a:prstGeom prst="rect">
              <a:avLst/>
            </a:prstGeom>
          </p:spPr>
        </p:pic>
        <p:sp>
          <p:nvSpPr>
            <p:cNvPr id="9" name="TextBox 8"/>
            <p:cNvSpPr txBox="1"/>
            <p:nvPr/>
          </p:nvSpPr>
          <p:spPr>
            <a:xfrm>
              <a:off x="5834947" y="5853485"/>
              <a:ext cx="2270367" cy="276999"/>
            </a:xfrm>
            <a:prstGeom prst="rect">
              <a:avLst/>
            </a:prstGeom>
            <a:noFill/>
          </p:spPr>
          <p:txBody>
            <a:bodyPr wrap="square" rtlCol="0">
              <a:spAutoFit/>
            </a:bodyPr>
            <a:lstStyle/>
            <a:p>
              <a:r>
                <a:rPr lang="en-US" sz="1200" dirty="0" smtClean="0">
                  <a:solidFill>
                    <a:schemeClr val="bg1"/>
                  </a:solidFill>
                </a:rPr>
                <a:t>© Ram </a:t>
              </a:r>
              <a:r>
                <a:rPr lang="en-US" sz="1200" dirty="0" err="1" smtClean="0">
                  <a:solidFill>
                    <a:schemeClr val="bg1"/>
                  </a:solidFill>
                </a:rPr>
                <a:t>Papish</a:t>
              </a:r>
              <a:endParaRPr lang="en-US" sz="1200" dirty="0">
                <a:solidFill>
                  <a:schemeClr val="bg1"/>
                </a:solidFill>
              </a:endParaRPr>
            </a:p>
          </p:txBody>
        </p:sp>
      </p:grpSp>
    </p:spTree>
    <p:extLst>
      <p:ext uri="{BB962C8B-B14F-4D97-AF65-F5344CB8AC3E}">
        <p14:creationId xmlns:p14="http://schemas.microsoft.com/office/powerpoint/2010/main" val="13288595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9144000" cy="6858000"/>
            <a:chOff x="0" y="0"/>
            <a:chExt cx="9144000" cy="6858000"/>
          </a:xfrm>
        </p:grpSpPr>
        <p:pic>
          <p:nvPicPr>
            <p:cNvPr id="2" name="Picture 1" descr="lifting murre.jpg"/>
            <p:cNvPicPr>
              <a:picLocks noChangeAspect="1"/>
            </p:cNvPicPr>
            <p:nvPr/>
          </p:nvPicPr>
          <p:blipFill>
            <a:blip r:embed="rId3"/>
            <a:stretch>
              <a:fillRect/>
            </a:stretch>
          </p:blipFill>
          <p:spPr>
            <a:xfrm>
              <a:off x="0" y="0"/>
              <a:ext cx="9144000" cy="6858000"/>
            </a:xfrm>
            <a:prstGeom prst="rect">
              <a:avLst/>
            </a:prstGeom>
          </p:spPr>
        </p:pic>
        <p:sp>
          <p:nvSpPr>
            <p:cNvPr id="3" name="TextBox 2"/>
            <p:cNvSpPr txBox="1"/>
            <p:nvPr/>
          </p:nvSpPr>
          <p:spPr>
            <a:xfrm>
              <a:off x="9140" y="6581001"/>
              <a:ext cx="2270367" cy="276999"/>
            </a:xfrm>
            <a:prstGeom prst="rect">
              <a:avLst/>
            </a:prstGeom>
            <a:noFill/>
          </p:spPr>
          <p:txBody>
            <a:bodyPr wrap="square" rtlCol="0">
              <a:spAutoFit/>
            </a:bodyPr>
            <a:lstStyle/>
            <a:p>
              <a:r>
                <a:rPr lang="en-US" sz="1200" dirty="0" smtClean="0">
                  <a:solidFill>
                    <a:schemeClr val="bg1"/>
                  </a:solidFill>
                </a:rPr>
                <a:t>© Ram </a:t>
              </a:r>
              <a:r>
                <a:rPr lang="en-US" sz="1200" dirty="0" err="1" smtClean="0">
                  <a:solidFill>
                    <a:schemeClr val="bg1"/>
                  </a:solidFill>
                </a:rPr>
                <a:t>Papish</a:t>
              </a:r>
              <a:endParaRPr lang="en-US" sz="1200" dirty="0">
                <a:solidFill>
                  <a:schemeClr val="bg1"/>
                </a:solidFill>
              </a:endParaRPr>
            </a:p>
          </p:txBody>
        </p:sp>
      </p:grpSp>
    </p:spTree>
    <p:extLst>
      <p:ext uri="{BB962C8B-B14F-4D97-AF65-F5344CB8AC3E}">
        <p14:creationId xmlns:p14="http://schemas.microsoft.com/office/powerpoint/2010/main" val="173743871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3164" y="23429"/>
            <a:ext cx="4810099" cy="4739760"/>
          </a:xfrm>
          <a:prstGeom prst="rect">
            <a:avLst/>
          </a:prstGeom>
          <a:noFill/>
        </p:spPr>
        <p:txBody>
          <a:bodyPr wrap="square" rtlCol="0">
            <a:spAutoFit/>
          </a:bodyPr>
          <a:lstStyle/>
          <a:p>
            <a:r>
              <a:rPr lang="en-US" sz="2400" b="1" dirty="0" smtClean="0"/>
              <a:t>How do we capture Seabirds?... continued</a:t>
            </a:r>
          </a:p>
          <a:p>
            <a:endParaRPr lang="en-US" dirty="0"/>
          </a:p>
          <a:p>
            <a:r>
              <a:rPr lang="en-US" sz="2200" b="1" dirty="0" smtClean="0"/>
              <a:t>(3) BY-HAND!</a:t>
            </a:r>
          </a:p>
          <a:p>
            <a:r>
              <a:rPr lang="en-US" sz="2200" dirty="0" smtClean="0"/>
              <a:t>Chicks, adults that breed in burrows, and some of the larger species like albatross and penguins are often just caught by hand. </a:t>
            </a:r>
          </a:p>
          <a:p>
            <a:endParaRPr lang="en-US" dirty="0"/>
          </a:p>
          <a:p>
            <a:endParaRPr lang="en-US" dirty="0" smtClean="0"/>
          </a:p>
          <a:p>
            <a:endParaRPr lang="en-US" dirty="0"/>
          </a:p>
          <a:p>
            <a:endParaRPr lang="en-US" dirty="0" smtClean="0"/>
          </a:p>
          <a:p>
            <a:endParaRPr lang="en-US" dirty="0"/>
          </a:p>
          <a:p>
            <a:endParaRPr lang="en-US" dirty="0" smtClean="0"/>
          </a:p>
          <a:p>
            <a:endParaRPr lang="en-US" dirty="0"/>
          </a:p>
        </p:txBody>
      </p:sp>
      <p:pic>
        <p:nvPicPr>
          <p:cNvPr id="3" name="Picture 2" descr="Tufted Puffin Chick_Ram Papish.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275364" y="139543"/>
            <a:ext cx="3622005" cy="2414670"/>
          </a:xfrm>
          <a:prstGeom prst="rect">
            <a:avLst/>
          </a:prstGeom>
        </p:spPr>
      </p:pic>
      <p:sp>
        <p:nvSpPr>
          <p:cNvPr id="4" name="TextBox 3"/>
          <p:cNvSpPr txBox="1"/>
          <p:nvPr/>
        </p:nvSpPr>
        <p:spPr>
          <a:xfrm>
            <a:off x="5352326" y="2277214"/>
            <a:ext cx="2270367" cy="276999"/>
          </a:xfrm>
          <a:prstGeom prst="rect">
            <a:avLst/>
          </a:prstGeom>
          <a:noFill/>
        </p:spPr>
        <p:txBody>
          <a:bodyPr wrap="square" rtlCol="0">
            <a:spAutoFit/>
          </a:bodyPr>
          <a:lstStyle/>
          <a:p>
            <a:r>
              <a:rPr lang="en-US" sz="1200" dirty="0" smtClean="0">
                <a:solidFill>
                  <a:schemeClr val="bg1"/>
                </a:solidFill>
              </a:rPr>
              <a:t>© Ram </a:t>
            </a:r>
            <a:r>
              <a:rPr lang="en-US" sz="1200" dirty="0" err="1" smtClean="0">
                <a:solidFill>
                  <a:schemeClr val="bg1"/>
                </a:solidFill>
              </a:rPr>
              <a:t>Papish</a:t>
            </a:r>
            <a:endParaRPr lang="en-US" sz="1200" dirty="0">
              <a:solidFill>
                <a:schemeClr val="bg1"/>
              </a:solidFill>
            </a:endParaRPr>
          </a:p>
        </p:txBody>
      </p:sp>
      <p:sp>
        <p:nvSpPr>
          <p:cNvPr id="5" name="TextBox 4"/>
          <p:cNvSpPr txBox="1"/>
          <p:nvPr/>
        </p:nvSpPr>
        <p:spPr>
          <a:xfrm>
            <a:off x="5352326" y="2627868"/>
            <a:ext cx="3136186" cy="369332"/>
          </a:xfrm>
          <a:prstGeom prst="rect">
            <a:avLst/>
          </a:prstGeom>
          <a:noFill/>
        </p:spPr>
        <p:txBody>
          <a:bodyPr wrap="square" rtlCol="0">
            <a:spAutoFit/>
          </a:bodyPr>
          <a:lstStyle/>
          <a:p>
            <a:r>
              <a:rPr lang="en-US" dirty="0"/>
              <a:t>t</a:t>
            </a:r>
            <a:r>
              <a:rPr lang="en-US" dirty="0" smtClean="0"/>
              <a:t>ufted </a:t>
            </a:r>
            <a:r>
              <a:rPr lang="en-US" dirty="0"/>
              <a:t>p</a:t>
            </a:r>
            <a:r>
              <a:rPr lang="en-US" dirty="0" smtClean="0"/>
              <a:t>uffin Chick</a:t>
            </a:r>
            <a:endParaRPr lang="en-US" dirty="0"/>
          </a:p>
        </p:txBody>
      </p:sp>
      <p:grpSp>
        <p:nvGrpSpPr>
          <p:cNvPr id="13" name="Group 12"/>
          <p:cNvGrpSpPr/>
          <p:nvPr/>
        </p:nvGrpSpPr>
        <p:grpSpPr>
          <a:xfrm>
            <a:off x="173164" y="3187700"/>
            <a:ext cx="2590800" cy="3454400"/>
            <a:chOff x="173164" y="3187700"/>
            <a:chExt cx="2590800" cy="3454400"/>
          </a:xfrm>
        </p:grpSpPr>
        <p:pic>
          <p:nvPicPr>
            <p:cNvPr id="9" name="Picture 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73164" y="3187700"/>
              <a:ext cx="2590800" cy="3454400"/>
            </a:xfrm>
            <a:prstGeom prst="rect">
              <a:avLst/>
            </a:prstGeom>
          </p:spPr>
        </p:pic>
        <p:sp>
          <p:nvSpPr>
            <p:cNvPr id="11" name="TextBox 10"/>
            <p:cNvSpPr txBox="1"/>
            <p:nvPr/>
          </p:nvSpPr>
          <p:spPr>
            <a:xfrm>
              <a:off x="173164" y="6349457"/>
              <a:ext cx="2270367" cy="276999"/>
            </a:xfrm>
            <a:prstGeom prst="rect">
              <a:avLst/>
            </a:prstGeom>
            <a:noFill/>
          </p:spPr>
          <p:txBody>
            <a:bodyPr wrap="square" rtlCol="0">
              <a:spAutoFit/>
            </a:bodyPr>
            <a:lstStyle/>
            <a:p>
              <a:r>
                <a:rPr lang="en-US" sz="1200" dirty="0" smtClean="0">
                  <a:solidFill>
                    <a:schemeClr val="bg1"/>
                  </a:solidFill>
                </a:rPr>
                <a:t>© Rachael </a:t>
              </a:r>
              <a:r>
                <a:rPr lang="en-US" sz="1200" dirty="0" err="1" smtClean="0">
                  <a:solidFill>
                    <a:schemeClr val="bg1"/>
                  </a:solidFill>
                </a:rPr>
                <a:t>Orben</a:t>
              </a:r>
              <a:endParaRPr lang="en-US" sz="1200" dirty="0">
                <a:solidFill>
                  <a:schemeClr val="bg1"/>
                </a:solidFill>
              </a:endParaRPr>
            </a:p>
          </p:txBody>
        </p:sp>
      </p:grpSp>
      <p:grpSp>
        <p:nvGrpSpPr>
          <p:cNvPr id="7" name="Group 6"/>
          <p:cNvGrpSpPr/>
          <p:nvPr/>
        </p:nvGrpSpPr>
        <p:grpSpPr>
          <a:xfrm>
            <a:off x="5256119" y="3187700"/>
            <a:ext cx="3232393" cy="3055555"/>
            <a:chOff x="5256119" y="3187700"/>
            <a:chExt cx="3232393" cy="3055555"/>
          </a:xfrm>
        </p:grpSpPr>
        <p:pic>
          <p:nvPicPr>
            <p:cNvPr id="10" name="Picture 9"/>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256119" y="3187700"/>
              <a:ext cx="3232393" cy="3055555"/>
            </a:xfrm>
            <a:prstGeom prst="rect">
              <a:avLst/>
            </a:prstGeom>
          </p:spPr>
        </p:pic>
        <p:sp>
          <p:nvSpPr>
            <p:cNvPr id="12" name="TextBox 11"/>
            <p:cNvSpPr txBox="1"/>
            <p:nvPr/>
          </p:nvSpPr>
          <p:spPr>
            <a:xfrm>
              <a:off x="5275364" y="5966256"/>
              <a:ext cx="2270367" cy="276999"/>
            </a:xfrm>
            <a:prstGeom prst="rect">
              <a:avLst/>
            </a:prstGeom>
            <a:noFill/>
          </p:spPr>
          <p:txBody>
            <a:bodyPr wrap="square" rtlCol="0">
              <a:spAutoFit/>
            </a:bodyPr>
            <a:lstStyle/>
            <a:p>
              <a:r>
                <a:rPr lang="en-US" sz="1200" dirty="0" smtClean="0">
                  <a:solidFill>
                    <a:schemeClr val="bg1"/>
                  </a:solidFill>
                </a:rPr>
                <a:t>© Rachael </a:t>
              </a:r>
              <a:r>
                <a:rPr lang="en-US" sz="1200" dirty="0" err="1" smtClean="0">
                  <a:solidFill>
                    <a:schemeClr val="bg1"/>
                  </a:solidFill>
                </a:rPr>
                <a:t>Orben</a:t>
              </a:r>
              <a:endParaRPr lang="en-US" sz="1200" dirty="0">
                <a:solidFill>
                  <a:schemeClr val="bg1"/>
                </a:solidFill>
              </a:endParaRPr>
            </a:p>
          </p:txBody>
        </p:sp>
      </p:grpSp>
    </p:spTree>
    <p:extLst>
      <p:ext uri="{BB962C8B-B14F-4D97-AF65-F5344CB8AC3E}">
        <p14:creationId xmlns:p14="http://schemas.microsoft.com/office/powerpoint/2010/main" val="394367697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572000" y="3230148"/>
            <a:ext cx="4572000" cy="3046988"/>
          </a:xfrm>
          <a:prstGeom prst="rect">
            <a:avLst/>
          </a:prstGeom>
        </p:spPr>
        <p:txBody>
          <a:bodyPr>
            <a:spAutoFit/>
          </a:bodyPr>
          <a:lstStyle/>
          <a:p>
            <a:r>
              <a:rPr lang="en-US" sz="2400" b="1" dirty="0"/>
              <a:t>(4) NOOSE CARPET</a:t>
            </a:r>
          </a:p>
          <a:p>
            <a:endParaRPr lang="en-US" sz="2400" dirty="0"/>
          </a:p>
          <a:p>
            <a:r>
              <a:rPr lang="en-US" sz="2400" dirty="0"/>
              <a:t>Great for species that spend </a:t>
            </a:r>
          </a:p>
          <a:p>
            <a:r>
              <a:rPr lang="en-US" sz="2400" dirty="0"/>
              <a:t>social time on rocks, such as </a:t>
            </a:r>
          </a:p>
          <a:p>
            <a:r>
              <a:rPr lang="en-US" sz="2400" dirty="0" smtClean="0"/>
              <a:t>Least auklets</a:t>
            </a:r>
            <a:r>
              <a:rPr lang="en-US" sz="2400" dirty="0"/>
              <a:t>. The birds walk</a:t>
            </a:r>
          </a:p>
          <a:p>
            <a:r>
              <a:rPr lang="en-US" sz="2400" dirty="0"/>
              <a:t>over the rocks and with a little </a:t>
            </a:r>
          </a:p>
          <a:p>
            <a:r>
              <a:rPr lang="en-US" sz="2400" dirty="0"/>
              <a:t>luck their legs get caught in a noose. </a:t>
            </a:r>
          </a:p>
        </p:txBody>
      </p:sp>
      <p:grpSp>
        <p:nvGrpSpPr>
          <p:cNvPr id="2" name="Group 1"/>
          <p:cNvGrpSpPr/>
          <p:nvPr/>
        </p:nvGrpSpPr>
        <p:grpSpPr>
          <a:xfrm>
            <a:off x="280068" y="288840"/>
            <a:ext cx="3857625" cy="5158131"/>
            <a:chOff x="280068" y="288840"/>
            <a:chExt cx="3857625" cy="5158131"/>
          </a:xfrm>
        </p:grpSpPr>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0068" y="288840"/>
              <a:ext cx="3857625" cy="5143500"/>
            </a:xfrm>
            <a:prstGeom prst="rect">
              <a:avLst/>
            </a:prstGeom>
          </p:spPr>
        </p:pic>
        <p:sp>
          <p:nvSpPr>
            <p:cNvPr id="7" name="TextBox 6"/>
            <p:cNvSpPr txBox="1"/>
            <p:nvPr/>
          </p:nvSpPr>
          <p:spPr>
            <a:xfrm>
              <a:off x="280068" y="5169972"/>
              <a:ext cx="2270367" cy="276999"/>
            </a:xfrm>
            <a:prstGeom prst="rect">
              <a:avLst/>
            </a:prstGeom>
            <a:noFill/>
          </p:spPr>
          <p:txBody>
            <a:bodyPr wrap="square" rtlCol="0">
              <a:spAutoFit/>
            </a:bodyPr>
            <a:lstStyle/>
            <a:p>
              <a:r>
                <a:rPr lang="en-US" sz="1200" dirty="0" smtClean="0">
                  <a:solidFill>
                    <a:schemeClr val="bg1"/>
                  </a:solidFill>
                </a:rPr>
                <a:t>© Ram </a:t>
              </a:r>
              <a:r>
                <a:rPr lang="en-US" sz="1200" dirty="0" err="1" smtClean="0">
                  <a:solidFill>
                    <a:schemeClr val="bg1"/>
                  </a:solidFill>
                </a:rPr>
                <a:t>Papish</a:t>
              </a:r>
              <a:endParaRPr lang="en-US" sz="1200" dirty="0">
                <a:solidFill>
                  <a:schemeClr val="bg1"/>
                </a:solidFill>
              </a:endParaRPr>
            </a:p>
          </p:txBody>
        </p:sp>
      </p:grpSp>
      <p:grpSp>
        <p:nvGrpSpPr>
          <p:cNvPr id="4" name="Group 3"/>
          <p:cNvGrpSpPr/>
          <p:nvPr/>
        </p:nvGrpSpPr>
        <p:grpSpPr>
          <a:xfrm>
            <a:off x="5249816" y="0"/>
            <a:ext cx="2270367" cy="2824311"/>
            <a:chOff x="5249816" y="0"/>
            <a:chExt cx="2270367" cy="2824311"/>
          </a:xfrm>
        </p:grpSpPr>
        <p:pic>
          <p:nvPicPr>
            <p:cNvPr id="3" name="Picture 2"/>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249816" y="0"/>
              <a:ext cx="2027711" cy="2824311"/>
            </a:xfrm>
            <a:prstGeom prst="rect">
              <a:avLst/>
            </a:prstGeom>
          </p:spPr>
        </p:pic>
        <p:sp>
          <p:nvSpPr>
            <p:cNvPr id="8" name="TextBox 7"/>
            <p:cNvSpPr txBox="1"/>
            <p:nvPr/>
          </p:nvSpPr>
          <p:spPr>
            <a:xfrm>
              <a:off x="5249816" y="2547312"/>
              <a:ext cx="2270367" cy="276999"/>
            </a:xfrm>
            <a:prstGeom prst="rect">
              <a:avLst/>
            </a:prstGeom>
            <a:noFill/>
          </p:spPr>
          <p:txBody>
            <a:bodyPr wrap="square" rtlCol="0">
              <a:spAutoFit/>
            </a:bodyPr>
            <a:lstStyle/>
            <a:p>
              <a:r>
                <a:rPr lang="en-US" sz="1200" dirty="0" smtClean="0">
                  <a:solidFill>
                    <a:schemeClr val="bg1"/>
                  </a:solidFill>
                </a:rPr>
                <a:t>© Ram </a:t>
              </a:r>
              <a:r>
                <a:rPr lang="en-US" sz="1200" dirty="0" err="1" smtClean="0">
                  <a:solidFill>
                    <a:schemeClr val="bg1"/>
                  </a:solidFill>
                </a:rPr>
                <a:t>Papish</a:t>
              </a:r>
              <a:endParaRPr lang="en-US" sz="1200" dirty="0">
                <a:solidFill>
                  <a:schemeClr val="bg1"/>
                </a:solidFill>
              </a:endParaRPr>
            </a:p>
          </p:txBody>
        </p:sp>
      </p:gr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482811" y="1102472"/>
            <a:ext cx="6858000" cy="5143500"/>
            <a:chOff x="1482811" y="1102472"/>
            <a:chExt cx="6858000" cy="5143500"/>
          </a:xfrm>
        </p:grpSpPr>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482811" y="1102472"/>
              <a:ext cx="6858000" cy="5143500"/>
            </a:xfrm>
            <a:prstGeom prst="rect">
              <a:avLst/>
            </a:prstGeom>
          </p:spPr>
        </p:pic>
        <p:sp>
          <p:nvSpPr>
            <p:cNvPr id="4" name="TextBox 3"/>
            <p:cNvSpPr txBox="1"/>
            <p:nvPr/>
          </p:nvSpPr>
          <p:spPr>
            <a:xfrm>
              <a:off x="1482811" y="5964789"/>
              <a:ext cx="2270367" cy="276999"/>
            </a:xfrm>
            <a:prstGeom prst="rect">
              <a:avLst/>
            </a:prstGeom>
            <a:noFill/>
          </p:spPr>
          <p:txBody>
            <a:bodyPr wrap="square" rtlCol="0">
              <a:spAutoFit/>
            </a:bodyPr>
            <a:lstStyle/>
            <a:p>
              <a:r>
                <a:rPr lang="en-US" sz="1200" dirty="0" smtClean="0">
                  <a:solidFill>
                    <a:schemeClr val="bg1"/>
                  </a:solidFill>
                </a:rPr>
                <a:t>© Ram </a:t>
              </a:r>
              <a:r>
                <a:rPr lang="en-US" sz="1200" dirty="0" err="1" smtClean="0">
                  <a:solidFill>
                    <a:schemeClr val="bg1"/>
                  </a:solidFill>
                </a:rPr>
                <a:t>Papish</a:t>
              </a:r>
              <a:endParaRPr lang="en-US" sz="1200" dirty="0">
                <a:solidFill>
                  <a:schemeClr val="bg1"/>
                </a:solidFill>
              </a:endParaRPr>
            </a:p>
          </p:txBody>
        </p:sp>
      </p:grpSp>
      <p:grpSp>
        <p:nvGrpSpPr>
          <p:cNvPr id="7" name="Group 6"/>
          <p:cNvGrpSpPr/>
          <p:nvPr/>
        </p:nvGrpSpPr>
        <p:grpSpPr>
          <a:xfrm>
            <a:off x="0" y="0"/>
            <a:ext cx="4120443" cy="4415861"/>
            <a:chOff x="0" y="0"/>
            <a:chExt cx="3857625" cy="5192198"/>
          </a:xfrm>
        </p:grpSpPr>
        <p:pic>
          <p:nvPicPr>
            <p:cNvPr id="3" name="Picture 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0"/>
              <a:ext cx="3857625" cy="5143500"/>
            </a:xfrm>
            <a:prstGeom prst="rect">
              <a:avLst/>
            </a:prstGeom>
          </p:spPr>
        </p:pic>
        <p:sp>
          <p:nvSpPr>
            <p:cNvPr id="6" name="TextBox 5"/>
            <p:cNvSpPr txBox="1"/>
            <p:nvPr/>
          </p:nvSpPr>
          <p:spPr>
            <a:xfrm>
              <a:off x="9139" y="4866501"/>
              <a:ext cx="2270367" cy="325697"/>
            </a:xfrm>
            <a:prstGeom prst="rect">
              <a:avLst/>
            </a:prstGeom>
            <a:noFill/>
          </p:spPr>
          <p:txBody>
            <a:bodyPr wrap="square" rtlCol="0">
              <a:spAutoFit/>
            </a:bodyPr>
            <a:lstStyle/>
            <a:p>
              <a:r>
                <a:rPr lang="en-US" sz="1200" dirty="0" smtClean="0">
                  <a:solidFill>
                    <a:schemeClr val="bg1"/>
                  </a:solidFill>
                </a:rPr>
                <a:t>© Ram </a:t>
              </a:r>
              <a:r>
                <a:rPr lang="en-US" sz="1200" dirty="0" err="1" smtClean="0">
                  <a:solidFill>
                    <a:schemeClr val="bg1"/>
                  </a:solidFill>
                </a:rPr>
                <a:t>Papish</a:t>
              </a:r>
              <a:endParaRPr lang="en-US" sz="1200" dirty="0">
                <a:solidFill>
                  <a:schemeClr val="bg1"/>
                </a:solidFill>
              </a:endParaRPr>
            </a:p>
          </p:txBody>
        </p:sp>
      </p:grpSp>
    </p:spTree>
    <p:extLst>
      <p:ext uri="{BB962C8B-B14F-4D97-AF65-F5344CB8AC3E}">
        <p14:creationId xmlns:p14="http://schemas.microsoft.com/office/powerpoint/2010/main" val="81434625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437506" y="542153"/>
            <a:ext cx="3857625" cy="5158131"/>
            <a:chOff x="437506" y="542153"/>
            <a:chExt cx="3857625" cy="5158131"/>
          </a:xfrm>
        </p:grpSpPr>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7506" y="542153"/>
              <a:ext cx="3857625" cy="5143500"/>
            </a:xfrm>
            <a:prstGeom prst="rect">
              <a:avLst/>
            </a:prstGeom>
          </p:spPr>
        </p:pic>
        <p:sp>
          <p:nvSpPr>
            <p:cNvPr id="4" name="TextBox 3"/>
            <p:cNvSpPr txBox="1"/>
            <p:nvPr/>
          </p:nvSpPr>
          <p:spPr>
            <a:xfrm>
              <a:off x="437506" y="5423285"/>
              <a:ext cx="2270367" cy="276999"/>
            </a:xfrm>
            <a:prstGeom prst="rect">
              <a:avLst/>
            </a:prstGeom>
            <a:noFill/>
          </p:spPr>
          <p:txBody>
            <a:bodyPr wrap="square" rtlCol="0">
              <a:spAutoFit/>
            </a:bodyPr>
            <a:lstStyle/>
            <a:p>
              <a:r>
                <a:rPr lang="en-US" sz="1200" dirty="0" smtClean="0">
                  <a:solidFill>
                    <a:schemeClr val="bg1"/>
                  </a:solidFill>
                </a:rPr>
                <a:t>© Ram </a:t>
              </a:r>
              <a:r>
                <a:rPr lang="en-US" sz="1200" dirty="0" err="1" smtClean="0">
                  <a:solidFill>
                    <a:schemeClr val="bg1"/>
                  </a:solidFill>
                </a:rPr>
                <a:t>Papish</a:t>
              </a:r>
              <a:endParaRPr lang="en-US" sz="1200" dirty="0">
                <a:solidFill>
                  <a:schemeClr val="bg1"/>
                </a:solidFill>
              </a:endParaRPr>
            </a:p>
          </p:txBody>
        </p:sp>
      </p:grpSp>
      <p:grpSp>
        <p:nvGrpSpPr>
          <p:cNvPr id="7" name="Group 6"/>
          <p:cNvGrpSpPr/>
          <p:nvPr/>
        </p:nvGrpSpPr>
        <p:grpSpPr>
          <a:xfrm>
            <a:off x="4672785" y="1326807"/>
            <a:ext cx="3857625" cy="5143500"/>
            <a:chOff x="4672785" y="1326807"/>
            <a:chExt cx="3857625" cy="5143500"/>
          </a:xfrm>
        </p:grpSpPr>
        <p:pic>
          <p:nvPicPr>
            <p:cNvPr id="2" name="Picture 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672785" y="1326807"/>
              <a:ext cx="3857625" cy="5143500"/>
            </a:xfrm>
            <a:prstGeom prst="rect">
              <a:avLst/>
            </a:prstGeom>
          </p:spPr>
        </p:pic>
        <p:sp>
          <p:nvSpPr>
            <p:cNvPr id="6" name="TextBox 5"/>
            <p:cNvSpPr txBox="1"/>
            <p:nvPr/>
          </p:nvSpPr>
          <p:spPr>
            <a:xfrm>
              <a:off x="4672785" y="6193308"/>
              <a:ext cx="2270367" cy="276999"/>
            </a:xfrm>
            <a:prstGeom prst="rect">
              <a:avLst/>
            </a:prstGeom>
            <a:noFill/>
          </p:spPr>
          <p:txBody>
            <a:bodyPr wrap="square" rtlCol="0">
              <a:spAutoFit/>
            </a:bodyPr>
            <a:lstStyle/>
            <a:p>
              <a:r>
                <a:rPr lang="en-US" sz="1200" dirty="0" smtClean="0">
                  <a:solidFill>
                    <a:schemeClr val="bg1"/>
                  </a:solidFill>
                </a:rPr>
                <a:t>© Ram </a:t>
              </a:r>
              <a:r>
                <a:rPr lang="en-US" sz="1200" dirty="0" err="1" smtClean="0">
                  <a:solidFill>
                    <a:schemeClr val="bg1"/>
                  </a:solidFill>
                </a:rPr>
                <a:t>Papish</a:t>
              </a:r>
              <a:endParaRPr lang="en-US" sz="1200" dirty="0">
                <a:solidFill>
                  <a:schemeClr val="bg1"/>
                </a:solidFill>
              </a:endParaRPr>
            </a:p>
          </p:txBody>
        </p:sp>
      </p:grpSp>
    </p:spTree>
    <p:extLst>
      <p:ext uri="{BB962C8B-B14F-4D97-AF65-F5344CB8AC3E}">
        <p14:creationId xmlns:p14="http://schemas.microsoft.com/office/powerpoint/2010/main" val="80265513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9144000" cy="6858000"/>
            <a:chOff x="0" y="0"/>
            <a:chExt cx="9144000" cy="6858000"/>
          </a:xfrm>
        </p:grpSpPr>
        <p:pic>
          <p:nvPicPr>
            <p:cNvPr id="2" name="Picture 1" descr="bird catchers.jpg"/>
            <p:cNvPicPr>
              <a:picLocks noChangeAspect="1"/>
            </p:cNvPicPr>
            <p:nvPr/>
          </p:nvPicPr>
          <p:blipFill>
            <a:blip r:embed="rId3"/>
            <a:stretch>
              <a:fillRect/>
            </a:stretch>
          </p:blipFill>
          <p:spPr>
            <a:xfrm>
              <a:off x="0" y="0"/>
              <a:ext cx="9144000" cy="6858000"/>
            </a:xfrm>
            <a:prstGeom prst="rect">
              <a:avLst/>
            </a:prstGeom>
          </p:spPr>
        </p:pic>
        <p:sp>
          <p:nvSpPr>
            <p:cNvPr id="3" name="TextBox 2"/>
            <p:cNvSpPr txBox="1"/>
            <p:nvPr/>
          </p:nvSpPr>
          <p:spPr>
            <a:xfrm>
              <a:off x="0" y="6581001"/>
              <a:ext cx="2270367" cy="276999"/>
            </a:xfrm>
            <a:prstGeom prst="rect">
              <a:avLst/>
            </a:prstGeom>
            <a:noFill/>
          </p:spPr>
          <p:txBody>
            <a:bodyPr wrap="square" rtlCol="0">
              <a:spAutoFit/>
            </a:bodyPr>
            <a:lstStyle/>
            <a:p>
              <a:r>
                <a:rPr lang="en-US" sz="1200" dirty="0" smtClean="0">
                  <a:solidFill>
                    <a:schemeClr val="bg1"/>
                  </a:solidFill>
                </a:rPr>
                <a:t>© Alexis Will</a:t>
              </a:r>
              <a:endParaRPr lang="en-US" sz="1200" dirty="0">
                <a:solidFill>
                  <a:schemeClr val="bg1"/>
                </a:solidFill>
              </a:endParaRPr>
            </a:p>
          </p:txBody>
        </p:sp>
      </p:grpSp>
    </p:spTree>
    <p:extLst>
      <p:ext uri="{BB962C8B-B14F-4D97-AF65-F5344CB8AC3E}">
        <p14:creationId xmlns:p14="http://schemas.microsoft.com/office/powerpoint/2010/main" val="265856563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34509" y="160517"/>
            <a:ext cx="4329090" cy="1138773"/>
          </a:xfrm>
          <a:prstGeom prst="rect">
            <a:avLst/>
          </a:prstGeom>
          <a:noFill/>
        </p:spPr>
        <p:txBody>
          <a:bodyPr wrap="square" rtlCol="0">
            <a:spAutoFit/>
          </a:bodyPr>
          <a:lstStyle/>
          <a:p>
            <a:r>
              <a:rPr lang="en-US" sz="3200" b="1" dirty="0" smtClean="0"/>
              <a:t>Why capture Seabirds?</a:t>
            </a:r>
          </a:p>
          <a:p>
            <a:pPr marL="342900" indent="-342900">
              <a:buAutoNum type="arabicParenR"/>
            </a:pPr>
            <a:endParaRPr lang="en-US" dirty="0"/>
          </a:p>
          <a:p>
            <a:pPr marL="342900" indent="-342900">
              <a:buAutoNum type="arabicParenR"/>
            </a:pPr>
            <a:endParaRPr lang="en-US" dirty="0" smtClean="0"/>
          </a:p>
        </p:txBody>
      </p:sp>
      <p:sp>
        <p:nvSpPr>
          <p:cNvPr id="11" name="TextBox 10"/>
          <p:cNvSpPr txBox="1"/>
          <p:nvPr/>
        </p:nvSpPr>
        <p:spPr>
          <a:xfrm>
            <a:off x="6785575" y="5362377"/>
            <a:ext cx="1993900" cy="1200329"/>
          </a:xfrm>
          <a:prstGeom prst="rect">
            <a:avLst/>
          </a:prstGeom>
          <a:solidFill>
            <a:schemeClr val="tx2">
              <a:lumMod val="60000"/>
              <a:lumOff val="40000"/>
            </a:schemeClr>
          </a:solidFill>
        </p:spPr>
        <p:txBody>
          <a:bodyPr wrap="square" rtlCol="0">
            <a:spAutoFit/>
          </a:bodyPr>
          <a:lstStyle/>
          <a:p>
            <a:r>
              <a:rPr lang="en-US" b="1" dirty="0" smtClean="0"/>
              <a:t>Thought question</a:t>
            </a:r>
            <a:r>
              <a:rPr lang="en-US" dirty="0" smtClean="0"/>
              <a:t>:</a:t>
            </a:r>
          </a:p>
          <a:p>
            <a:r>
              <a:rPr lang="en-US" dirty="0" smtClean="0"/>
              <a:t>How do you think birds tell each other apart?</a:t>
            </a:r>
            <a:endParaRPr lang="en-US" dirty="0"/>
          </a:p>
        </p:txBody>
      </p:sp>
      <p:sp>
        <p:nvSpPr>
          <p:cNvPr id="6" name="Rectangle 5"/>
          <p:cNvSpPr/>
          <p:nvPr/>
        </p:nvSpPr>
        <p:spPr>
          <a:xfrm>
            <a:off x="234509" y="4225781"/>
            <a:ext cx="8909491" cy="923330"/>
          </a:xfrm>
          <a:prstGeom prst="rect">
            <a:avLst/>
          </a:prstGeom>
          <a:noFill/>
        </p:spPr>
        <p:txBody>
          <a:bodyPr wrap="none" lIns="91440" tIns="45720" rIns="91440" bIns="45720">
            <a:spAutoFit/>
          </a:bodyPr>
          <a:lstStyle/>
          <a:p>
            <a:pPr algn="ctr"/>
            <a:r>
              <a:rPr lang="en-US" sz="5400" b="1" cap="none" spc="0"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Can you tell these birds apart?</a:t>
            </a:r>
            <a:endParaRPr lang="en-US"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
        <p:nvSpPr>
          <p:cNvPr id="7" name="TextBox 6"/>
          <p:cNvSpPr txBox="1"/>
          <p:nvPr/>
        </p:nvSpPr>
        <p:spPr>
          <a:xfrm>
            <a:off x="358346" y="5362377"/>
            <a:ext cx="5784276" cy="1107996"/>
          </a:xfrm>
          <a:prstGeom prst="rect">
            <a:avLst/>
          </a:prstGeom>
          <a:noFill/>
        </p:spPr>
        <p:txBody>
          <a:bodyPr wrap="none" rtlCol="0">
            <a:spAutoFit/>
          </a:bodyPr>
          <a:lstStyle/>
          <a:p>
            <a:pPr marL="342900" indent="-342900">
              <a:buAutoNum type="arabicParenBoth"/>
            </a:pPr>
            <a:r>
              <a:rPr lang="en-US" sz="2400" b="1" dirty="0">
                <a:solidFill>
                  <a:schemeClr val="bg1"/>
                </a:solidFill>
              </a:rPr>
              <a:t> IDENTIFICATION: It’s hard for humans to </a:t>
            </a:r>
            <a:endParaRPr lang="en-US" sz="2400" b="1" dirty="0" smtClean="0">
              <a:solidFill>
                <a:schemeClr val="bg1"/>
              </a:solidFill>
            </a:endParaRPr>
          </a:p>
          <a:p>
            <a:r>
              <a:rPr lang="en-US" sz="2400" b="1" dirty="0" smtClean="0">
                <a:solidFill>
                  <a:schemeClr val="bg1"/>
                </a:solidFill>
              </a:rPr>
              <a:t>tell </a:t>
            </a:r>
            <a:r>
              <a:rPr lang="en-US" sz="2400" b="1" dirty="0">
                <a:solidFill>
                  <a:schemeClr val="bg1"/>
                </a:solidFill>
              </a:rPr>
              <a:t>one </a:t>
            </a:r>
            <a:r>
              <a:rPr lang="en-US" sz="2400" b="1" dirty="0" smtClean="0">
                <a:solidFill>
                  <a:schemeClr val="bg1"/>
                </a:solidFill>
              </a:rPr>
              <a:t>seabird </a:t>
            </a:r>
            <a:r>
              <a:rPr lang="en-US" sz="2400" b="1" dirty="0">
                <a:solidFill>
                  <a:schemeClr val="bg1"/>
                </a:solidFill>
              </a:rPr>
              <a:t>from </a:t>
            </a:r>
            <a:r>
              <a:rPr lang="en-US" sz="2400" b="1" dirty="0" smtClean="0">
                <a:solidFill>
                  <a:schemeClr val="bg1"/>
                </a:solidFill>
              </a:rPr>
              <a:t>another!</a:t>
            </a:r>
            <a:endParaRPr lang="en-US" sz="2400" b="1" dirty="0">
              <a:solidFill>
                <a:schemeClr val="bg1"/>
              </a:solidFill>
            </a:endParaRPr>
          </a:p>
          <a:p>
            <a:endParaRPr lang="en-US" dirty="0"/>
          </a:p>
        </p:txBody>
      </p:sp>
      <p:grpSp>
        <p:nvGrpSpPr>
          <p:cNvPr id="2" name="Group 1"/>
          <p:cNvGrpSpPr/>
          <p:nvPr/>
        </p:nvGrpSpPr>
        <p:grpSpPr>
          <a:xfrm>
            <a:off x="0" y="888490"/>
            <a:ext cx="9144000" cy="3310576"/>
            <a:chOff x="0" y="888490"/>
            <a:chExt cx="9144000" cy="3310576"/>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888490"/>
              <a:ext cx="9144000" cy="3310576"/>
            </a:xfrm>
            <a:prstGeom prst="rect">
              <a:avLst/>
            </a:prstGeom>
          </p:spPr>
        </p:pic>
        <p:sp>
          <p:nvSpPr>
            <p:cNvPr id="9" name="TextBox 8"/>
            <p:cNvSpPr txBox="1"/>
            <p:nvPr/>
          </p:nvSpPr>
          <p:spPr>
            <a:xfrm>
              <a:off x="0" y="3922067"/>
              <a:ext cx="2270367" cy="276999"/>
            </a:xfrm>
            <a:prstGeom prst="rect">
              <a:avLst/>
            </a:prstGeom>
            <a:noFill/>
          </p:spPr>
          <p:txBody>
            <a:bodyPr wrap="square" rtlCol="0">
              <a:spAutoFit/>
            </a:bodyPr>
            <a:lstStyle/>
            <a:p>
              <a:r>
                <a:rPr lang="en-US" sz="1200" dirty="0" smtClean="0">
                  <a:solidFill>
                    <a:schemeClr val="bg1"/>
                  </a:solidFill>
                </a:rPr>
                <a:t>©  Cory Williams</a:t>
              </a:r>
              <a:endParaRPr lang="en-US" sz="1200" dirty="0">
                <a:solidFill>
                  <a:schemeClr val="bg1"/>
                </a:solidFill>
              </a:endParaRPr>
            </a:p>
          </p:txBody>
        </p:sp>
      </p:grpSp>
    </p:spTree>
    <p:extLst>
      <p:ext uri="{BB962C8B-B14F-4D97-AF65-F5344CB8AC3E}">
        <p14:creationId xmlns:p14="http://schemas.microsoft.com/office/powerpoint/2010/main" val="31975950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6"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IMG_0708"/>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a:xfrm>
            <a:off x="0" y="0"/>
            <a:ext cx="9188786" cy="722613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2" name="TextBox 1"/>
          <p:cNvSpPr txBox="1"/>
          <p:nvPr/>
        </p:nvSpPr>
        <p:spPr>
          <a:xfrm>
            <a:off x="0" y="-1341"/>
            <a:ext cx="9188785" cy="523220"/>
          </a:xfrm>
          <a:prstGeom prst="rect">
            <a:avLst/>
          </a:prstGeom>
          <a:noFill/>
        </p:spPr>
        <p:txBody>
          <a:bodyPr wrap="square" rtlCol="0">
            <a:spAutoFit/>
          </a:bodyPr>
          <a:lstStyle/>
          <a:p>
            <a:pPr algn="ctr"/>
            <a:r>
              <a:rPr lang="en-US" sz="2800" dirty="0" smtClean="0"/>
              <a:t>Birds are usually weighed and measured after capture</a:t>
            </a:r>
            <a:endParaRPr lang="en-US" sz="2800" dirty="0"/>
          </a:p>
        </p:txBody>
      </p:sp>
    </p:spTree>
    <p:extLst>
      <p:ext uri="{BB962C8B-B14F-4D97-AF65-F5344CB8AC3E}">
        <p14:creationId xmlns:p14="http://schemas.microsoft.com/office/powerpoint/2010/main" val="382512569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0877" y="688888"/>
            <a:ext cx="2747169" cy="4263068"/>
          </a:xfrm>
          <a:prstGeom prst="rect">
            <a:avLst/>
          </a:prstGeom>
        </p:spPr>
      </p:pic>
      <p:sp>
        <p:nvSpPr>
          <p:cNvPr id="2" name="TextBox 1"/>
          <p:cNvSpPr txBox="1"/>
          <p:nvPr/>
        </p:nvSpPr>
        <p:spPr>
          <a:xfrm>
            <a:off x="0" y="568"/>
            <a:ext cx="3963871" cy="523220"/>
          </a:xfrm>
          <a:prstGeom prst="rect">
            <a:avLst/>
          </a:prstGeom>
          <a:noFill/>
        </p:spPr>
        <p:txBody>
          <a:bodyPr wrap="none" rtlCol="0">
            <a:spAutoFit/>
          </a:bodyPr>
          <a:lstStyle/>
          <a:p>
            <a:r>
              <a:rPr lang="en-US" sz="2800" dirty="0" smtClean="0"/>
              <a:t>How do you weigh a bird?</a:t>
            </a:r>
            <a:endParaRPr lang="en-US" sz="2800" dirty="0"/>
          </a:p>
        </p:txBody>
      </p:sp>
      <p:sp>
        <p:nvSpPr>
          <p:cNvPr id="3" name="TextBox 2"/>
          <p:cNvSpPr txBox="1"/>
          <p:nvPr/>
        </p:nvSpPr>
        <p:spPr>
          <a:xfrm>
            <a:off x="220877" y="4933526"/>
            <a:ext cx="2747169" cy="400110"/>
          </a:xfrm>
          <a:prstGeom prst="rect">
            <a:avLst/>
          </a:prstGeom>
          <a:noFill/>
        </p:spPr>
        <p:txBody>
          <a:bodyPr wrap="square" rtlCol="0">
            <a:spAutoFit/>
          </a:bodyPr>
          <a:lstStyle/>
          <a:p>
            <a:r>
              <a:rPr lang="en-US" sz="2000" dirty="0" err="1" smtClean="0"/>
              <a:t>Pesola</a:t>
            </a:r>
            <a:r>
              <a:rPr lang="en-US" sz="2000" dirty="0" smtClean="0"/>
              <a:t> spring scales</a:t>
            </a:r>
            <a:endParaRPr lang="en-US" sz="2000" dirty="0"/>
          </a:p>
        </p:txBody>
      </p:sp>
      <p:pic>
        <p:nvPicPr>
          <p:cNvPr id="7" name="Picture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327165" y="1435100"/>
            <a:ext cx="2605372" cy="542290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932536" y="391275"/>
            <a:ext cx="3121694" cy="4162258"/>
          </a:xfrm>
          <a:prstGeom prst="rect">
            <a:avLst/>
          </a:prstGeom>
        </p:spPr>
      </p:pic>
      <p:sp>
        <p:nvSpPr>
          <p:cNvPr id="8" name="TextBox 7"/>
          <p:cNvSpPr txBox="1"/>
          <p:nvPr/>
        </p:nvSpPr>
        <p:spPr>
          <a:xfrm>
            <a:off x="3327165" y="814169"/>
            <a:ext cx="2605372" cy="646331"/>
          </a:xfrm>
          <a:prstGeom prst="rect">
            <a:avLst/>
          </a:prstGeom>
          <a:noFill/>
        </p:spPr>
        <p:txBody>
          <a:bodyPr wrap="square" rtlCol="0">
            <a:spAutoFit/>
          </a:bodyPr>
          <a:lstStyle/>
          <a:p>
            <a:r>
              <a:rPr lang="en-US" dirty="0" smtClean="0"/>
              <a:t>Some birds need big bags and large scales</a:t>
            </a:r>
            <a:endParaRPr lang="en-US" dirty="0"/>
          </a:p>
        </p:txBody>
      </p:sp>
      <p:sp>
        <p:nvSpPr>
          <p:cNvPr id="13" name="TextBox 12"/>
          <p:cNvSpPr txBox="1"/>
          <p:nvPr/>
        </p:nvSpPr>
        <p:spPr>
          <a:xfrm>
            <a:off x="5932537" y="4553532"/>
            <a:ext cx="1928763" cy="646331"/>
          </a:xfrm>
          <a:prstGeom prst="rect">
            <a:avLst/>
          </a:prstGeom>
          <a:noFill/>
        </p:spPr>
        <p:txBody>
          <a:bodyPr wrap="square" rtlCol="0">
            <a:spAutoFit/>
          </a:bodyPr>
          <a:lstStyle/>
          <a:p>
            <a:r>
              <a:rPr lang="en-US" dirty="0" smtClean="0"/>
              <a:t>And some much smaller scales! </a:t>
            </a:r>
            <a:endParaRPr lang="en-US" dirty="0"/>
          </a:p>
        </p:txBody>
      </p:sp>
      <p:sp>
        <p:nvSpPr>
          <p:cNvPr id="14" name="TextBox 13"/>
          <p:cNvSpPr txBox="1"/>
          <p:nvPr/>
        </p:nvSpPr>
        <p:spPr>
          <a:xfrm>
            <a:off x="7493000" y="5549900"/>
            <a:ext cx="1561230" cy="369332"/>
          </a:xfrm>
          <a:prstGeom prst="rect">
            <a:avLst/>
          </a:prstGeom>
          <a:noFill/>
        </p:spPr>
        <p:txBody>
          <a:bodyPr wrap="square" rtlCol="0">
            <a:spAutoFit/>
          </a:bodyPr>
          <a:lstStyle/>
          <a:p>
            <a:r>
              <a:rPr lang="en-US" dirty="0"/>
              <a:t>d</a:t>
            </a:r>
            <a:r>
              <a:rPr lang="en-US" dirty="0" smtClean="0"/>
              <a:t>ovekie:145 g </a:t>
            </a:r>
            <a:endParaRPr lang="en-US" dirty="0"/>
          </a:p>
        </p:txBody>
      </p:sp>
      <p:sp>
        <p:nvSpPr>
          <p:cNvPr id="15" name="TextBox 14"/>
          <p:cNvSpPr txBox="1"/>
          <p:nvPr/>
        </p:nvSpPr>
        <p:spPr>
          <a:xfrm>
            <a:off x="3370906" y="5919232"/>
            <a:ext cx="2595582" cy="369332"/>
          </a:xfrm>
          <a:prstGeom prst="rect">
            <a:avLst/>
          </a:prstGeom>
          <a:noFill/>
        </p:spPr>
        <p:txBody>
          <a:bodyPr wrap="none" rtlCol="0">
            <a:spAutoFit/>
          </a:bodyPr>
          <a:lstStyle/>
          <a:p>
            <a:r>
              <a:rPr lang="en-US" b="1" dirty="0"/>
              <a:t>c</a:t>
            </a:r>
            <a:r>
              <a:rPr lang="en-US" b="1" dirty="0" smtClean="0"/>
              <a:t>hinstrap penguin: 2.1 kg</a:t>
            </a:r>
            <a:endParaRPr lang="en-US" b="1" dirty="0"/>
          </a:p>
        </p:txBody>
      </p:sp>
      <p:pic>
        <p:nvPicPr>
          <p:cNvPr id="19" name="Picture 18"/>
          <p:cNvPicPr>
            <a:picLocks noChangeAspect="1"/>
          </p:cNvPicPr>
          <p:nvPr/>
        </p:nvPicPr>
        <p:blipFill>
          <a:blip r:embed="rId6" cstate="print">
            <a:extLst>
              <a:ext uri="{BEBA8EAE-BF5A-486C-A8C5-ECC9F3942E4B}">
                <a14:imgProps xmlns:a14="http://schemas.microsoft.com/office/drawing/2010/main">
                  <a14:imgLayer r:embed="rId7">
                    <a14:imgEffect>
                      <a14:backgroundRemoval t="709" b="99220" l="0" r="89931">
                        <a14:foregroundMark x1="43287" y1="13182" x2="43287" y2="13182"/>
                        <a14:foregroundMark x1="50231" y1="11269" x2="50231" y2="11269"/>
                        <a14:foregroundMark x1="59259" y1="72431" x2="59259" y2="72431"/>
                        <a14:foregroundMark x1="68056" y1="40184" x2="68056" y2="40184"/>
                        <a14:foregroundMark x1="61111" y1="26506" x2="61111" y2="26506"/>
                        <a14:foregroundMark x1="51736" y1="17009" x2="51736" y2="17009"/>
                        <a14:foregroundMark x1="61111" y1="12190" x2="61111" y2="12190"/>
                        <a14:foregroundMark x1="59606" y1="63855" x2="59606" y2="63855"/>
                        <a14:foregroundMark x1="44792" y1="15946" x2="44792" y2="15946"/>
                        <a14:foregroundMark x1="49653" y1="8505" x2="49653" y2="8505"/>
                        <a14:foregroundMark x1="40278" y1="8150" x2="40278" y2="8150"/>
                        <a14:foregroundMark x1="39931" y1="12403" x2="39931" y2="12403"/>
                        <a14:foregroundMark x1="53472" y1="14103" x2="53472" y2="14103"/>
                        <a14:foregroundMark x1="56597" y1="18923" x2="56597" y2="18923"/>
                        <a14:foregroundMark x1="63542" y1="28136" x2="63542" y2="28136"/>
                        <a14:foregroundMark x1="67130" y1="33735" x2="67130" y2="33735"/>
                        <a14:foregroundMark x1="68403" y1="43303" x2="68403" y2="43303"/>
                        <a14:foregroundMark x1="66782" y1="36641" x2="66782" y2="36641"/>
                        <a14:foregroundMark x1="66782" y1="10064" x2="66782" y2="10064"/>
                        <a14:foregroundMark x1="70255" y1="10064" x2="70255" y2="10064"/>
                        <a14:backgroundMark x1="81597" y1="4890" x2="81597" y2="4890"/>
                        <a14:backgroundMark x1="69329" y1="3331" x2="69329" y2="3331"/>
                        <a14:backgroundMark x1="80324" y1="23742" x2="80324" y2="23742"/>
                        <a14:backgroundMark x1="27315" y1="1772" x2="27315" y2="1772"/>
                        <a14:backgroundMark x1="27662" y1="7725" x2="27662" y2="7725"/>
                        <a14:backgroundMark x1="66782" y1="5882" x2="66782" y2="5882"/>
                        <a14:backgroundMark x1="73843" y1="13253" x2="73843" y2="13253"/>
                        <a14:backgroundMark x1="70602" y1="6308" x2="70602" y2="6308"/>
                        <a14:backgroundMark x1="55787" y1="1772" x2="55787" y2="1772"/>
                        <a14:backgroundMark x1="68634" y1="13466" x2="68634" y2="13466"/>
                      </a14:backgroundRemoval>
                    </a14:imgEffect>
                  </a14:imgLayer>
                </a14:imgProps>
              </a:ext>
              <a:ext uri="{28A0092B-C50C-407E-A947-70E740481C1C}">
                <a14:useLocalDpi xmlns:a14="http://schemas.microsoft.com/office/drawing/2010/main"/>
              </a:ext>
            </a:extLst>
          </a:blip>
          <a:stretch>
            <a:fillRect/>
          </a:stretch>
        </p:blipFill>
        <p:spPr>
          <a:xfrm>
            <a:off x="2612370" y="4380469"/>
            <a:ext cx="1517071" cy="2477531"/>
          </a:xfrm>
          <a:prstGeom prst="rect">
            <a:avLst/>
          </a:prstGeom>
        </p:spPr>
      </p:pic>
      <p:pic>
        <p:nvPicPr>
          <p:cNvPr id="20" name="Picture 19"/>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90000" l="6691" r="91822">
                        <a14:foregroundMark x1="63383" y1="76703" x2="63383" y2="76703"/>
                        <a14:foregroundMark x1="72398" y1="81319" x2="72398" y2="81319"/>
                        <a14:foregroundMark x1="77230" y1="76703" x2="77230" y2="76703"/>
                        <a14:foregroundMark x1="82063" y1="84286" x2="82063" y2="84286"/>
                        <a14:foregroundMark x1="82063" y1="86484" x2="82063" y2="86484"/>
                        <a14:foregroundMark x1="83178" y1="86154" x2="83178" y2="86154"/>
                        <a14:foregroundMark x1="51208" y1="82637" x2="51208" y2="82637"/>
                        <a14:backgroundMark x1="86431" y1="80000" x2="86431" y2="80000"/>
                        <a14:backgroundMark x1="65892" y1="86813" x2="65892" y2="86813"/>
                        <a14:backgroundMark x1="61431" y1="83297" x2="61431" y2="83297"/>
                        <a14:backgroundMark x1="71561" y1="87363" x2="71561" y2="87363"/>
                        <a14:backgroundMark x1="77881" y1="88352" x2="77881" y2="88352"/>
                        <a14:backgroundMark x1="62454" y1="85385" x2="62454" y2="85385"/>
                        <a14:backgroundMark x1="55576" y1="83516" x2="55576" y2="83516"/>
                        <a14:backgroundMark x1="82993" y1="76154" x2="82993" y2="76154"/>
                      </a14:backgroundRemoval>
                    </a14:imgEffect>
                  </a14:imgLayer>
                </a14:imgProps>
              </a:ext>
              <a:ext uri="{28A0092B-C50C-407E-A947-70E740481C1C}">
                <a14:useLocalDpi xmlns:a14="http://schemas.microsoft.com/office/drawing/2010/main"/>
              </a:ext>
            </a:extLst>
          </a:blip>
          <a:stretch>
            <a:fillRect/>
          </a:stretch>
        </p:blipFill>
        <p:spPr>
          <a:xfrm>
            <a:off x="7640480" y="4439232"/>
            <a:ext cx="1427320" cy="1207120"/>
          </a:xfrm>
          <a:prstGeom prst="rect">
            <a:avLst/>
          </a:prstGeom>
        </p:spPr>
      </p:pic>
      <p:sp>
        <p:nvSpPr>
          <p:cNvPr id="16" name="TextBox 15"/>
          <p:cNvSpPr txBox="1"/>
          <p:nvPr/>
        </p:nvSpPr>
        <p:spPr>
          <a:xfrm>
            <a:off x="3370906" y="6505708"/>
            <a:ext cx="2270367" cy="276999"/>
          </a:xfrm>
          <a:prstGeom prst="rect">
            <a:avLst/>
          </a:prstGeom>
          <a:noFill/>
        </p:spPr>
        <p:txBody>
          <a:bodyPr wrap="square" rtlCol="0">
            <a:spAutoFit/>
          </a:bodyPr>
          <a:lstStyle/>
          <a:p>
            <a:r>
              <a:rPr lang="en-US" sz="1200" dirty="0" smtClean="0">
                <a:solidFill>
                  <a:schemeClr val="bg1"/>
                </a:solidFill>
              </a:rPr>
              <a:t>© Elaine Leung</a:t>
            </a:r>
            <a:endParaRPr lang="en-US" sz="1200" dirty="0">
              <a:solidFill>
                <a:schemeClr val="bg1"/>
              </a:solidFill>
            </a:endParaRPr>
          </a:p>
        </p:txBody>
      </p:sp>
      <p:sp>
        <p:nvSpPr>
          <p:cNvPr id="17" name="TextBox 16"/>
          <p:cNvSpPr txBox="1"/>
          <p:nvPr/>
        </p:nvSpPr>
        <p:spPr>
          <a:xfrm>
            <a:off x="5932536" y="4298883"/>
            <a:ext cx="2270367" cy="276999"/>
          </a:xfrm>
          <a:prstGeom prst="rect">
            <a:avLst/>
          </a:prstGeom>
          <a:noFill/>
        </p:spPr>
        <p:txBody>
          <a:bodyPr wrap="square" rtlCol="0">
            <a:spAutoFit/>
          </a:bodyPr>
          <a:lstStyle/>
          <a:p>
            <a:r>
              <a:rPr lang="en-US" sz="1200" dirty="0" smtClean="0">
                <a:solidFill>
                  <a:schemeClr val="bg1"/>
                </a:solidFill>
              </a:rPr>
              <a:t>© Rachael </a:t>
            </a:r>
            <a:r>
              <a:rPr lang="en-US" sz="1200" dirty="0" err="1" smtClean="0">
                <a:solidFill>
                  <a:schemeClr val="bg1"/>
                </a:solidFill>
              </a:rPr>
              <a:t>Orben</a:t>
            </a:r>
            <a:endParaRPr lang="en-US" sz="1200" dirty="0">
              <a:solidFill>
                <a:schemeClr val="bg1"/>
              </a:solidFill>
            </a:endParaRPr>
          </a:p>
        </p:txBody>
      </p:sp>
    </p:spTree>
    <p:extLst>
      <p:ext uri="{BB962C8B-B14F-4D97-AF65-F5344CB8AC3E}">
        <p14:creationId xmlns:p14="http://schemas.microsoft.com/office/powerpoint/2010/main" val="3438511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ppt_x"/>
                                          </p:val>
                                        </p:tav>
                                        <p:tav tm="100000">
                                          <p:val>
                                            <p:strVal val="#ppt_x"/>
                                          </p:val>
                                        </p:tav>
                                      </p:tavLst>
                                    </p:anim>
                                    <p:anim calcmode="lin" valueType="num">
                                      <p:cBhvr additive="base">
                                        <p:cTn id="28" dur="500" fill="hold"/>
                                        <p:tgtEl>
                                          <p:spTgt spid="1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ppt_x"/>
                                          </p:val>
                                        </p:tav>
                                        <p:tav tm="100000">
                                          <p:val>
                                            <p:strVal val="#ppt_x"/>
                                          </p:val>
                                        </p:tav>
                                      </p:tavLst>
                                    </p:anim>
                                    <p:anim calcmode="lin" valueType="num">
                                      <p:cBhvr additive="base">
                                        <p:cTn id="38" dur="500" fill="hold"/>
                                        <p:tgtEl>
                                          <p:spTgt spid="6"/>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500" fill="hold"/>
                                        <p:tgtEl>
                                          <p:spTgt spid="13"/>
                                        </p:tgtEl>
                                        <p:attrNameLst>
                                          <p:attrName>ppt_x</p:attrName>
                                        </p:attrNameLst>
                                      </p:cBhvr>
                                      <p:tavLst>
                                        <p:tav tm="0">
                                          <p:val>
                                            <p:strVal val="#ppt_x"/>
                                          </p:val>
                                        </p:tav>
                                        <p:tav tm="100000">
                                          <p:val>
                                            <p:strVal val="#ppt_x"/>
                                          </p:val>
                                        </p:tav>
                                      </p:tavLst>
                                    </p:anim>
                                    <p:anim calcmode="lin" valueType="num">
                                      <p:cBhvr additive="base">
                                        <p:cTn id="42" dur="500" fill="hold"/>
                                        <p:tgtEl>
                                          <p:spTgt spid="13"/>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20"/>
                                        </p:tgtEl>
                                        <p:attrNameLst>
                                          <p:attrName>style.visibility</p:attrName>
                                        </p:attrNameLst>
                                      </p:cBhvr>
                                      <p:to>
                                        <p:strVal val="visible"/>
                                      </p:to>
                                    </p:set>
                                    <p:anim calcmode="lin" valueType="num">
                                      <p:cBhvr additive="base">
                                        <p:cTn id="45" dur="500" fill="hold"/>
                                        <p:tgtEl>
                                          <p:spTgt spid="20"/>
                                        </p:tgtEl>
                                        <p:attrNameLst>
                                          <p:attrName>ppt_x</p:attrName>
                                        </p:attrNameLst>
                                      </p:cBhvr>
                                      <p:tavLst>
                                        <p:tav tm="0">
                                          <p:val>
                                            <p:strVal val="#ppt_x"/>
                                          </p:val>
                                        </p:tav>
                                        <p:tav tm="100000">
                                          <p:val>
                                            <p:strVal val="#ppt_x"/>
                                          </p:val>
                                        </p:tav>
                                      </p:tavLst>
                                    </p:anim>
                                    <p:anim calcmode="lin" valueType="num">
                                      <p:cBhvr additive="base">
                                        <p:cTn id="46" dur="500" fill="hold"/>
                                        <p:tgtEl>
                                          <p:spTgt spid="20"/>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ppt_x"/>
                                          </p:val>
                                        </p:tav>
                                        <p:tav tm="100000">
                                          <p:val>
                                            <p:strVal val="#ppt_x"/>
                                          </p:val>
                                        </p:tav>
                                      </p:tavLst>
                                    </p:anim>
                                    <p:anim calcmode="lin" valueType="num">
                                      <p:cBhvr additive="base">
                                        <p:cTn id="5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13" grpId="0"/>
      <p:bldP spid="14" grpId="0"/>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81480" y="3820738"/>
            <a:ext cx="3997618" cy="3037262"/>
          </a:xfrm>
          <a:prstGeom prst="rect">
            <a:avLst/>
          </a:prstGeom>
        </p:spPr>
      </p:pic>
      <p:pic>
        <p:nvPicPr>
          <p:cNvPr id="5" name="Picture 4"/>
          <p:cNvPicPr>
            <a:picLocks noChangeAspect="1"/>
          </p:cNvPicPr>
          <p:nvPr/>
        </p:nvPicPr>
        <p:blipFill rotWithShape="1">
          <a:blip r:embed="rId4" cstate="screen">
            <a:extLst>
              <a:ext uri="{BEBA8EAE-BF5A-486C-A8C5-ECC9F3942E4B}">
                <a14:imgProps xmlns:a14="http://schemas.microsoft.com/office/drawing/2010/main">
                  <a14:imgLayer r:embed="rId5">
                    <a14:imgEffect>
                      <a14:backgroundRemoval t="10000" b="90000" l="4250" r="97050">
                        <a14:foregroundMark x1="26400" y1="63000" x2="26400" y2="63000"/>
                        <a14:foregroundMark x1="24000" y1="63000" x2="24000" y2="63000"/>
                      </a14:backgroundRemoval>
                    </a14:imgEffect>
                  </a14:imgLayer>
                </a14:imgProps>
              </a:ext>
              <a:ext uri="{28A0092B-C50C-407E-A947-70E740481C1C}">
                <a14:useLocalDpi xmlns:a14="http://schemas.microsoft.com/office/drawing/2010/main"/>
              </a:ext>
            </a:extLst>
          </a:blip>
          <a:srcRect t="25768" b="27529"/>
          <a:stretch/>
        </p:blipFill>
        <p:spPr>
          <a:xfrm>
            <a:off x="-202702" y="106150"/>
            <a:ext cx="6858000" cy="3202931"/>
          </a:xfrm>
          <a:prstGeom prst="rect">
            <a:avLst/>
          </a:prstGeom>
        </p:spPr>
      </p:pic>
      <p:sp>
        <p:nvSpPr>
          <p:cNvPr id="2" name="TextBox 1"/>
          <p:cNvSpPr txBox="1"/>
          <p:nvPr/>
        </p:nvSpPr>
        <p:spPr>
          <a:xfrm>
            <a:off x="220877" y="165668"/>
            <a:ext cx="4357308" cy="523220"/>
          </a:xfrm>
          <a:prstGeom prst="rect">
            <a:avLst/>
          </a:prstGeom>
          <a:noFill/>
        </p:spPr>
        <p:txBody>
          <a:bodyPr wrap="none" rtlCol="0">
            <a:spAutoFit/>
          </a:bodyPr>
          <a:lstStyle/>
          <a:p>
            <a:r>
              <a:rPr lang="en-US" sz="2800" dirty="0" smtClean="0"/>
              <a:t>How do you measure a bird?</a:t>
            </a:r>
            <a:endParaRPr lang="en-US" sz="2800" dirty="0"/>
          </a:p>
        </p:txBody>
      </p:sp>
      <p:pic>
        <p:nvPicPr>
          <p:cNvPr id="6" name="Picture 5"/>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0" y="3275575"/>
            <a:ext cx="3175000" cy="2415684"/>
          </a:xfrm>
          <a:prstGeom prst="rect">
            <a:avLst/>
          </a:prstGeom>
        </p:spPr>
      </p:pic>
      <p:pic>
        <p:nvPicPr>
          <p:cNvPr id="7" name="Picture 6"/>
          <p:cNvPicPr>
            <a:picLocks noChangeAspect="1"/>
          </p:cNvPicPr>
          <p:nvPr/>
        </p:nvPicPr>
        <p:blipFill>
          <a:blip r:embed="rId7"/>
          <a:stretch>
            <a:fillRect/>
          </a:stretch>
        </p:blipFill>
        <p:spPr>
          <a:xfrm>
            <a:off x="5969000" y="1308417"/>
            <a:ext cx="3175000" cy="3175000"/>
          </a:xfrm>
          <a:prstGeom prst="rect">
            <a:avLst/>
          </a:prstGeom>
        </p:spPr>
      </p:pic>
      <p:pic>
        <p:nvPicPr>
          <p:cNvPr id="8" name="Picture 7"/>
          <p:cNvPicPr>
            <a:picLocks noChangeAspect="1"/>
          </p:cNvPicPr>
          <p:nvPr/>
        </p:nvPicPr>
        <p:blipFill>
          <a:blip r:embed="rId8">
            <a:extLst>
              <a:ext uri="{BEBA8EAE-BF5A-486C-A8C5-ECC9F3942E4B}">
                <a14:imgProps xmlns:a14="http://schemas.microsoft.com/office/drawing/2010/main">
                  <a14:imgLayer r:embed="rId9">
                    <a14:imgEffect>
                      <a14:backgroundRemoval t="9778" b="89778" l="1231" r="100000"/>
                    </a14:imgEffect>
                  </a14:imgLayer>
                </a14:imgProps>
              </a:ext>
            </a:extLst>
          </a:blip>
          <a:stretch>
            <a:fillRect/>
          </a:stretch>
        </p:blipFill>
        <p:spPr>
          <a:xfrm>
            <a:off x="5016500" y="0"/>
            <a:ext cx="4127500" cy="2857500"/>
          </a:xfrm>
          <a:prstGeom prst="rect">
            <a:avLst/>
          </a:prstGeom>
        </p:spPr>
      </p:pic>
      <p:sp>
        <p:nvSpPr>
          <p:cNvPr id="3" name="TextBox 2"/>
          <p:cNvSpPr txBox="1"/>
          <p:nvPr/>
        </p:nvSpPr>
        <p:spPr>
          <a:xfrm>
            <a:off x="2201333" y="2235200"/>
            <a:ext cx="3767667" cy="707886"/>
          </a:xfrm>
          <a:prstGeom prst="rect">
            <a:avLst/>
          </a:prstGeom>
          <a:noFill/>
        </p:spPr>
        <p:txBody>
          <a:bodyPr wrap="square" rtlCol="0">
            <a:spAutoFit/>
          </a:bodyPr>
          <a:lstStyle/>
          <a:p>
            <a:r>
              <a:rPr lang="en-US" sz="2000" dirty="0" smtClean="0"/>
              <a:t>Calipers are used to measure the leg (tarsus bone), bill, and head</a:t>
            </a:r>
            <a:endParaRPr lang="en-US" sz="2000" dirty="0"/>
          </a:p>
        </p:txBody>
      </p:sp>
      <p:sp>
        <p:nvSpPr>
          <p:cNvPr id="4" name="TextBox 3"/>
          <p:cNvSpPr txBox="1"/>
          <p:nvPr/>
        </p:nvSpPr>
        <p:spPr>
          <a:xfrm>
            <a:off x="6655298" y="4707467"/>
            <a:ext cx="2488702" cy="707886"/>
          </a:xfrm>
          <a:prstGeom prst="rect">
            <a:avLst/>
          </a:prstGeom>
          <a:noFill/>
        </p:spPr>
        <p:txBody>
          <a:bodyPr wrap="square" rtlCol="0">
            <a:spAutoFit/>
          </a:bodyPr>
          <a:lstStyle/>
          <a:p>
            <a:r>
              <a:rPr lang="en-US" sz="2000" dirty="0" smtClean="0"/>
              <a:t>Ruler is used to measure the wing</a:t>
            </a:r>
            <a:endParaRPr lang="en-US" sz="2000" dirty="0"/>
          </a:p>
        </p:txBody>
      </p:sp>
    </p:spTree>
    <p:extLst>
      <p:ext uri="{BB962C8B-B14F-4D97-AF65-F5344CB8AC3E}">
        <p14:creationId xmlns:p14="http://schemas.microsoft.com/office/powerpoint/2010/main" val="123631385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213183" y="2186682"/>
            <a:ext cx="3289633" cy="461665"/>
          </a:xfrm>
          <a:prstGeom prst="rect">
            <a:avLst/>
          </a:prstGeom>
          <a:noFill/>
        </p:spPr>
        <p:txBody>
          <a:bodyPr wrap="none" rtlCol="0">
            <a:spAutoFit/>
          </a:bodyPr>
          <a:lstStyle/>
          <a:p>
            <a:r>
              <a:rPr lang="en-US" sz="2400" b="1" dirty="0" smtClean="0"/>
              <a:t>What is body condition?</a:t>
            </a:r>
            <a:endParaRPr lang="en-US" sz="2400" b="1" dirty="0"/>
          </a:p>
        </p:txBody>
      </p:sp>
      <p:pic>
        <p:nvPicPr>
          <p:cNvPr id="5" name="Picture 4"/>
          <p:cNvPicPr>
            <a:picLocks noChangeAspect="1"/>
          </p:cNvPicPr>
          <p:nvPr/>
        </p:nvPicPr>
        <p:blipFill rotWithShape="1">
          <a:blip r:embed="rId3" cstate="screen">
            <a:extLst>
              <a:ext uri="{BEBA8EAE-BF5A-486C-A8C5-ECC9F3942E4B}">
                <a14:imgProps xmlns:a14="http://schemas.microsoft.com/office/drawing/2010/main">
                  <a14:imgLayer r:embed="rId4">
                    <a14:imgEffect>
                      <a14:backgroundRemoval t="0" b="91135" l="0" r="100000">
                        <a14:foregroundMark x1="25267" y1="56915" x2="25267" y2="56915"/>
                        <a14:foregroundMark x1="25267" y1="67553" x2="25267" y2="67553"/>
                        <a14:foregroundMark x1="69395" y1="25709" x2="69395" y2="25709"/>
                        <a14:foregroundMark x1="68327" y1="5674" x2="68327" y2="5674"/>
                        <a14:foregroundMark x1="25623" y1="9574" x2="25623" y2="9574"/>
                        <a14:foregroundMark x1="25979" y1="28369" x2="25979" y2="28369"/>
                        <a14:foregroundMark x1="72954" y1="82092" x2="72954" y2="82092"/>
                        <a14:foregroundMark x1="25267" y1="84043" x2="25267" y2="84043"/>
                        <a14:foregroundMark x1="25979" y1="47695" x2="25979" y2="47695"/>
                        <a14:foregroundMark x1="65125" y1="44504" x2="65125" y2="44504"/>
                        <a14:foregroundMark x1="71886" y1="62411" x2="71886" y2="62411"/>
                        <a14:backgroundMark x1="70463" y1="56738" x2="70463" y2="56738"/>
                        <a14:backgroundMark x1="35587" y1="51418" x2="35587" y2="51418"/>
                        <a14:backgroundMark x1="18505" y1="52305" x2="18505" y2="52305"/>
                        <a14:backgroundMark x1="18505" y1="52305" x2="18505" y2="52305"/>
                        <a14:backgroundMark x1="9609" y1="52305" x2="9609" y2="52305"/>
                        <a14:backgroundMark x1="22420" y1="40957" x2="22420" y2="40957"/>
                        <a14:backgroundMark x1="93950" y1="47695" x2="93950" y2="47695"/>
                        <a14:backgroundMark x1="95018" y1="38121" x2="95018" y2="38121"/>
                        <a14:backgroundMark x1="90036" y1="50532" x2="90036" y2="50532"/>
                        <a14:backgroundMark x1="71886" y1="51064" x2="71886" y2="51064"/>
                        <a14:backgroundMark x1="43772" y1="49645" x2="43772" y2="49645"/>
                        <a14:backgroundMark x1="51246" y1="46277" x2="51246" y2="46277"/>
                        <a14:backgroundMark x1="28470" y1="41135" x2="28470" y2="41135"/>
                        <a14:backgroundMark x1="8897" y1="41667" x2="8897" y2="41667"/>
                        <a14:backgroundMark x1="63345" y1="40780" x2="63345" y2="40780"/>
                      </a14:backgroundRemoval>
                    </a14:imgEffect>
                  </a14:imgLayer>
                </a14:imgProps>
              </a:ext>
              <a:ext uri="{28A0092B-C50C-407E-A947-70E740481C1C}">
                <a14:useLocalDpi xmlns:a14="http://schemas.microsoft.com/office/drawing/2010/main"/>
              </a:ext>
            </a:extLst>
          </a:blip>
          <a:srcRect b="8924"/>
          <a:stretch/>
        </p:blipFill>
        <p:spPr>
          <a:xfrm>
            <a:off x="1415646" y="1755795"/>
            <a:ext cx="2529425" cy="4615776"/>
          </a:xfrm>
          <a:prstGeom prst="rect">
            <a:avLst/>
          </a:prstGeom>
        </p:spPr>
      </p:pic>
      <p:sp>
        <p:nvSpPr>
          <p:cNvPr id="6" name="TextBox 5"/>
          <p:cNvSpPr txBox="1"/>
          <p:nvPr/>
        </p:nvSpPr>
        <p:spPr>
          <a:xfrm>
            <a:off x="159221" y="1986627"/>
            <a:ext cx="1372641" cy="461665"/>
          </a:xfrm>
          <a:prstGeom prst="rect">
            <a:avLst/>
          </a:prstGeom>
          <a:noFill/>
        </p:spPr>
        <p:txBody>
          <a:bodyPr wrap="none" rtlCol="0">
            <a:spAutoFit/>
          </a:bodyPr>
          <a:lstStyle/>
          <a:p>
            <a:r>
              <a:rPr lang="en-US" sz="2400" dirty="0" smtClean="0"/>
              <a:t>Very Thin</a:t>
            </a:r>
            <a:endParaRPr lang="en-US" sz="2400" dirty="0"/>
          </a:p>
        </p:txBody>
      </p:sp>
      <p:cxnSp>
        <p:nvCxnSpPr>
          <p:cNvPr id="8" name="Straight Arrow Connector 7"/>
          <p:cNvCxnSpPr/>
          <p:nvPr/>
        </p:nvCxnSpPr>
        <p:spPr>
          <a:xfrm>
            <a:off x="1046568" y="2552700"/>
            <a:ext cx="0" cy="319910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26146" y="5751802"/>
            <a:ext cx="976800" cy="461665"/>
          </a:xfrm>
          <a:prstGeom prst="rect">
            <a:avLst/>
          </a:prstGeom>
          <a:noFill/>
        </p:spPr>
        <p:txBody>
          <a:bodyPr wrap="none" rtlCol="0">
            <a:spAutoFit/>
          </a:bodyPr>
          <a:lstStyle/>
          <a:p>
            <a:r>
              <a:rPr lang="en-US" sz="2400" dirty="0" smtClean="0"/>
              <a:t>Obese</a:t>
            </a:r>
            <a:endParaRPr lang="en-US" sz="2400" dirty="0"/>
          </a:p>
        </p:txBody>
      </p:sp>
      <p:sp>
        <p:nvSpPr>
          <p:cNvPr id="14" name="TextBox 13"/>
          <p:cNvSpPr txBox="1"/>
          <p:nvPr/>
        </p:nvSpPr>
        <p:spPr>
          <a:xfrm>
            <a:off x="5015050" y="3121706"/>
            <a:ext cx="3685900" cy="830997"/>
          </a:xfrm>
          <a:prstGeom prst="rect">
            <a:avLst/>
          </a:prstGeom>
          <a:noFill/>
        </p:spPr>
        <p:txBody>
          <a:bodyPr wrap="square" rtlCol="0">
            <a:spAutoFit/>
          </a:bodyPr>
          <a:lstStyle/>
          <a:p>
            <a:pPr algn="ctr"/>
            <a:r>
              <a:rPr lang="en-US" sz="2400" dirty="0" smtClean="0"/>
              <a:t>What two things would you need to know/measure?</a:t>
            </a:r>
          </a:p>
        </p:txBody>
      </p:sp>
      <p:sp>
        <p:nvSpPr>
          <p:cNvPr id="2" name="TextBox 1"/>
          <p:cNvSpPr txBox="1"/>
          <p:nvPr/>
        </p:nvSpPr>
        <p:spPr>
          <a:xfrm>
            <a:off x="159221" y="55392"/>
            <a:ext cx="8700950" cy="1477328"/>
          </a:xfrm>
          <a:prstGeom prst="rect">
            <a:avLst/>
          </a:prstGeom>
          <a:noFill/>
        </p:spPr>
        <p:txBody>
          <a:bodyPr wrap="square" rtlCol="0">
            <a:spAutoFit/>
          </a:bodyPr>
          <a:lstStyle/>
          <a:p>
            <a:pPr algn="ctr"/>
            <a:r>
              <a:rPr lang="en-US" sz="2800" b="1" dirty="0" smtClean="0"/>
              <a:t>Why do we measure birds?</a:t>
            </a:r>
          </a:p>
          <a:p>
            <a:endParaRPr lang="en-US" dirty="0"/>
          </a:p>
          <a:p>
            <a:r>
              <a:rPr lang="en-US" sz="2200" dirty="0" smtClean="0"/>
              <a:t>(1) </a:t>
            </a:r>
            <a:r>
              <a:rPr lang="en-US" sz="2200" b="1" dirty="0" smtClean="0"/>
              <a:t>BODY CONDITION</a:t>
            </a:r>
            <a:r>
              <a:rPr lang="en-US" sz="2200" dirty="0" smtClean="0"/>
              <a:t>:  Measurements can give us idea of how much food the bird is eating or how hard they are having to work to find food</a:t>
            </a:r>
            <a:endParaRPr lang="en-US" sz="2200" dirty="0"/>
          </a:p>
        </p:txBody>
      </p:sp>
    </p:spTree>
    <p:extLst>
      <p:ext uri="{BB962C8B-B14F-4D97-AF65-F5344CB8AC3E}">
        <p14:creationId xmlns:p14="http://schemas.microsoft.com/office/powerpoint/2010/main" val="39271224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2979" name="Object 3"/>
          <p:cNvGraphicFramePr>
            <a:graphicFrameLocks noGrp="1" noChangeAspect="1"/>
          </p:cNvGraphicFramePr>
          <p:nvPr>
            <p:ph idx="1"/>
            <p:extLst>
              <p:ext uri="{D42A27DB-BD31-4B8C-83A1-F6EECF244321}">
                <p14:modId xmlns:p14="http://schemas.microsoft.com/office/powerpoint/2010/main" val="2774159353"/>
              </p:ext>
            </p:extLst>
          </p:nvPr>
        </p:nvGraphicFramePr>
        <p:xfrm>
          <a:off x="1866900" y="596900"/>
          <a:ext cx="5562600" cy="4435475"/>
        </p:xfrm>
        <a:graphic>
          <a:graphicData uri="http://schemas.openxmlformats.org/presentationml/2006/ole">
            <mc:AlternateContent xmlns:mc="http://schemas.openxmlformats.org/markup-compatibility/2006">
              <mc:Choice xmlns:v="urn:schemas-microsoft-com:vml" Requires="v">
                <p:oleObj spid="_x0000_s1169" name="Chart" r:id="rId5" imgW="4826000" imgH="3848100" progId="Excel.Sheet.8">
                  <p:embed/>
                </p:oleObj>
              </mc:Choice>
              <mc:Fallback>
                <p:oleObj name="Chart" r:id="rId5" imgW="4826000" imgH="3848100" progId="Excel.Sheet.8">
                  <p:embed/>
                  <p:pic>
                    <p:nvPicPr>
                      <p:cNvPr id="0" name="Picture 122"/>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66900" y="596900"/>
                        <a:ext cx="5562600" cy="44354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extBox 1"/>
          <p:cNvSpPr txBox="1"/>
          <p:nvPr/>
        </p:nvSpPr>
        <p:spPr>
          <a:xfrm>
            <a:off x="153924" y="55489"/>
            <a:ext cx="8990076" cy="430887"/>
          </a:xfrm>
          <a:prstGeom prst="rect">
            <a:avLst/>
          </a:prstGeom>
          <a:noFill/>
        </p:spPr>
        <p:txBody>
          <a:bodyPr wrap="square" rtlCol="0">
            <a:spAutoFit/>
          </a:bodyPr>
          <a:lstStyle/>
          <a:p>
            <a:r>
              <a:rPr lang="en-US" sz="2200" dirty="0" smtClean="0"/>
              <a:t>(2) </a:t>
            </a:r>
            <a:r>
              <a:rPr lang="en-US" sz="2200" b="1" dirty="0" smtClean="0"/>
              <a:t>CHICK GROWTH </a:t>
            </a:r>
            <a:r>
              <a:rPr lang="en-US" sz="2200" dirty="0" smtClean="0"/>
              <a:t>can help tell us how much food the chick is being fed.  </a:t>
            </a:r>
            <a:endParaRPr lang="en-US" sz="2200" dirty="0"/>
          </a:p>
        </p:txBody>
      </p:sp>
      <p:sp>
        <p:nvSpPr>
          <p:cNvPr id="3" name="TextBox 2"/>
          <p:cNvSpPr txBox="1"/>
          <p:nvPr/>
        </p:nvSpPr>
        <p:spPr>
          <a:xfrm>
            <a:off x="2878064" y="676324"/>
            <a:ext cx="4487936" cy="400110"/>
          </a:xfrm>
          <a:prstGeom prst="rect">
            <a:avLst/>
          </a:prstGeom>
          <a:noFill/>
        </p:spPr>
        <p:txBody>
          <a:bodyPr wrap="square" rtlCol="0">
            <a:spAutoFit/>
          </a:bodyPr>
          <a:lstStyle/>
          <a:p>
            <a:pPr algn="ctr"/>
            <a:r>
              <a:rPr lang="en-US" sz="2000" b="1" dirty="0" smtClean="0"/>
              <a:t>Weight </a:t>
            </a:r>
            <a:r>
              <a:rPr lang="en-US" sz="2000" b="1" dirty="0"/>
              <a:t>gain </a:t>
            </a:r>
            <a:r>
              <a:rPr lang="en-US" sz="2000" b="1" dirty="0" smtClean="0"/>
              <a:t>in grams of dovekie chicks</a:t>
            </a:r>
            <a:endParaRPr lang="en-US" sz="2000" b="1" dirty="0"/>
          </a:p>
        </p:txBody>
      </p:sp>
      <p:pic>
        <p:nvPicPr>
          <p:cNvPr id="4" name="Picture 3"/>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0" y="5047637"/>
            <a:ext cx="2832100" cy="1810363"/>
          </a:xfrm>
          <a:prstGeom prst="rect">
            <a:avLst/>
          </a:prstGeom>
        </p:spPr>
      </p:pic>
      <p:pic>
        <p:nvPicPr>
          <p:cNvPr id="6" name="Picture 5"/>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984500" y="5047636"/>
            <a:ext cx="1981200" cy="1813775"/>
          </a:xfrm>
          <a:prstGeom prst="rect">
            <a:avLst/>
          </a:prstGeom>
        </p:spPr>
      </p:pic>
      <p:pic>
        <p:nvPicPr>
          <p:cNvPr id="8" name="Picture 7"/>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114582" y="5047637"/>
            <a:ext cx="1857067" cy="1813774"/>
          </a:xfrm>
          <a:prstGeom prst="rect">
            <a:avLst/>
          </a:prstGeom>
        </p:spPr>
      </p:pic>
      <p:pic>
        <p:nvPicPr>
          <p:cNvPr id="9" name="Picture 8"/>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069933" y="5047637"/>
            <a:ext cx="2074067" cy="1824609"/>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610099" y="0"/>
            <a:ext cx="4533901" cy="3225519"/>
          </a:xfrm>
          <a:prstGeom prst="rect">
            <a:avLst/>
          </a:prstGeom>
        </p:spPr>
      </p:pic>
      <p:sp>
        <p:nvSpPr>
          <p:cNvPr id="2" name="TextBox 1"/>
          <p:cNvSpPr txBox="1"/>
          <p:nvPr/>
        </p:nvSpPr>
        <p:spPr>
          <a:xfrm>
            <a:off x="0" y="98932"/>
            <a:ext cx="4610099" cy="6001642"/>
          </a:xfrm>
          <a:prstGeom prst="rect">
            <a:avLst/>
          </a:prstGeom>
          <a:noFill/>
        </p:spPr>
        <p:txBody>
          <a:bodyPr wrap="square" rtlCol="0">
            <a:spAutoFit/>
          </a:bodyPr>
          <a:lstStyle/>
          <a:p>
            <a:r>
              <a:rPr lang="en-US" sz="2800" b="1" dirty="0" smtClean="0"/>
              <a:t>BANDING</a:t>
            </a:r>
          </a:p>
          <a:p>
            <a:endParaRPr lang="en-US" dirty="0"/>
          </a:p>
          <a:p>
            <a:r>
              <a:rPr lang="en-US" sz="2200" dirty="0" smtClean="0"/>
              <a:t>After measuring, birds are often banded (or ringed)</a:t>
            </a:r>
          </a:p>
          <a:p>
            <a:endParaRPr lang="en-US" sz="2200" dirty="0"/>
          </a:p>
          <a:p>
            <a:r>
              <a:rPr lang="en-US" sz="2200" dirty="0" smtClean="0"/>
              <a:t>Question: What is a band?</a:t>
            </a:r>
          </a:p>
          <a:p>
            <a:endParaRPr lang="en-US" sz="800" dirty="0" smtClean="0"/>
          </a:p>
          <a:p>
            <a:r>
              <a:rPr lang="en-US" sz="2200" dirty="0" smtClean="0"/>
              <a:t>Answer: A leg ring that is used to identify the bird.  Band are made of metal or plastic.  </a:t>
            </a:r>
          </a:p>
          <a:p>
            <a:endParaRPr lang="en-US" sz="2200" b="1" dirty="0"/>
          </a:p>
          <a:p>
            <a:r>
              <a:rPr lang="en-US" sz="2200" b="1" dirty="0" smtClean="0"/>
              <a:t>METAL BANDS</a:t>
            </a:r>
          </a:p>
          <a:p>
            <a:pPr marL="285750" indent="-285750">
              <a:buFont typeface="Arial"/>
              <a:buChar char="•"/>
            </a:pPr>
            <a:r>
              <a:rPr lang="en-US" sz="2200" dirty="0"/>
              <a:t>U</a:t>
            </a:r>
            <a:r>
              <a:rPr lang="en-US" sz="2200" dirty="0" smtClean="0"/>
              <a:t>sually for life-time use.  </a:t>
            </a:r>
          </a:p>
          <a:p>
            <a:pPr marL="285750" indent="-285750">
              <a:buFont typeface="Arial"/>
              <a:buChar char="•"/>
            </a:pPr>
            <a:r>
              <a:rPr lang="en-US" sz="2200" dirty="0" smtClean="0"/>
              <a:t>Different sizes for different species. </a:t>
            </a:r>
          </a:p>
          <a:p>
            <a:pPr marL="285750" indent="-285750">
              <a:buFont typeface="Arial"/>
              <a:buChar char="•"/>
            </a:pPr>
            <a:r>
              <a:rPr lang="en-US" sz="2200" dirty="0" smtClean="0"/>
              <a:t>Each metal band has a unique number for bird identification, and an address for the band to be sent if found.  </a:t>
            </a:r>
            <a:endParaRPr lang="en-US" dirty="0"/>
          </a:p>
        </p:txBody>
      </p:sp>
      <p:pic>
        <p:nvPicPr>
          <p:cNvPr id="3" name="Picture 2" descr="Bands1.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993900" y="5740118"/>
            <a:ext cx="4597400" cy="1037908"/>
          </a:xfrm>
          <a:prstGeom prst="rect">
            <a:avLst/>
          </a:prstGeom>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927600" y="3619500"/>
            <a:ext cx="3898900" cy="1854200"/>
          </a:xfrm>
          <a:prstGeom prst="rect">
            <a:avLst/>
          </a:prstGeom>
        </p:spPr>
      </p:pic>
      <p:sp>
        <p:nvSpPr>
          <p:cNvPr id="6" name="TextBox 5"/>
          <p:cNvSpPr txBox="1"/>
          <p:nvPr/>
        </p:nvSpPr>
        <p:spPr>
          <a:xfrm>
            <a:off x="4927600" y="5473700"/>
            <a:ext cx="4073877" cy="369332"/>
          </a:xfrm>
          <a:prstGeom prst="rect">
            <a:avLst/>
          </a:prstGeom>
          <a:noFill/>
        </p:spPr>
        <p:txBody>
          <a:bodyPr wrap="none" rtlCol="0">
            <a:spAutoFit/>
          </a:bodyPr>
          <a:lstStyle/>
          <a:p>
            <a:r>
              <a:rPr lang="en-US" dirty="0" smtClean="0"/>
              <a:t>Pliers specially designed for closing bands</a:t>
            </a:r>
            <a:endParaRPr lang="en-US" dirty="0"/>
          </a:p>
        </p:txBody>
      </p:sp>
      <p:sp>
        <p:nvSpPr>
          <p:cNvPr id="7" name="TextBox 6"/>
          <p:cNvSpPr txBox="1"/>
          <p:nvPr/>
        </p:nvSpPr>
        <p:spPr>
          <a:xfrm>
            <a:off x="4610099" y="2948520"/>
            <a:ext cx="2270367" cy="276999"/>
          </a:xfrm>
          <a:prstGeom prst="rect">
            <a:avLst/>
          </a:prstGeom>
          <a:noFill/>
        </p:spPr>
        <p:txBody>
          <a:bodyPr wrap="square" rtlCol="0">
            <a:spAutoFit/>
          </a:bodyPr>
          <a:lstStyle/>
          <a:p>
            <a:r>
              <a:rPr lang="en-US" sz="1200" dirty="0" smtClean="0">
                <a:solidFill>
                  <a:schemeClr val="bg1"/>
                </a:solidFill>
              </a:rPr>
              <a:t>© Rachael </a:t>
            </a:r>
            <a:r>
              <a:rPr lang="en-US" sz="1200" dirty="0" err="1" smtClean="0">
                <a:solidFill>
                  <a:schemeClr val="bg1"/>
                </a:solidFill>
              </a:rPr>
              <a:t>Orben</a:t>
            </a:r>
            <a:endParaRPr lang="en-US" sz="1200" dirty="0">
              <a:solidFill>
                <a:schemeClr val="bg1"/>
              </a:solidFill>
            </a:endParaRPr>
          </a:p>
        </p:txBody>
      </p:sp>
    </p:spTree>
    <p:extLst>
      <p:ext uri="{BB962C8B-B14F-4D97-AF65-F5344CB8AC3E}">
        <p14:creationId xmlns:p14="http://schemas.microsoft.com/office/powerpoint/2010/main" val="35940397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 calcmode="lin" valueType="num">
                                      <p:cBhvr additive="base">
                                        <p:cTn id="7"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6" end="6"/>
                                            </p:txEl>
                                          </p:spTgt>
                                        </p:tgtEl>
                                        <p:attrNameLst>
                                          <p:attrName>style.visibility</p:attrName>
                                        </p:attrNameLst>
                                      </p:cBhvr>
                                      <p:to>
                                        <p:strVal val="visible"/>
                                      </p:to>
                                    </p:set>
                                    <p:anim calcmode="lin" valueType="num">
                                      <p:cBhvr additive="base">
                                        <p:cTn id="13"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6" end="6"/>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
                                            <p:txEl>
                                              <p:pRg st="8" end="8"/>
                                            </p:txEl>
                                          </p:spTgt>
                                        </p:tgtEl>
                                        <p:attrNameLst>
                                          <p:attrName>style.visibility</p:attrName>
                                        </p:attrNameLst>
                                      </p:cBhvr>
                                      <p:to>
                                        <p:strVal val="visible"/>
                                      </p:to>
                                    </p:set>
                                    <p:anim calcmode="lin" valueType="num">
                                      <p:cBhvr additive="base">
                                        <p:cTn id="17"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8" end="8"/>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xEl>
                                              <p:pRg st="9" end="9"/>
                                            </p:txEl>
                                          </p:spTgt>
                                        </p:tgtEl>
                                        <p:attrNameLst>
                                          <p:attrName>style.visibility</p:attrName>
                                        </p:attrNameLst>
                                      </p:cBhvr>
                                      <p:to>
                                        <p:strVal val="visible"/>
                                      </p:to>
                                    </p:set>
                                    <p:anim calcmode="lin" valueType="num">
                                      <p:cBhvr additive="base">
                                        <p:cTn id="21"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
                                            <p:txEl>
                                              <p:pRg st="9" end="9"/>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
                                            <p:txEl>
                                              <p:pRg st="10" end="10"/>
                                            </p:txEl>
                                          </p:spTgt>
                                        </p:tgtEl>
                                        <p:attrNameLst>
                                          <p:attrName>style.visibility</p:attrName>
                                        </p:attrNameLst>
                                      </p:cBhvr>
                                      <p:to>
                                        <p:strVal val="visible"/>
                                      </p:to>
                                    </p:set>
                                    <p:anim calcmode="lin" valueType="num">
                                      <p:cBhvr additive="base">
                                        <p:cTn id="25" dur="500" fill="hold"/>
                                        <p:tgtEl>
                                          <p:spTgt spid="2">
                                            <p:txEl>
                                              <p:pRg st="10" end="1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10" end="10"/>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
                                            <p:txEl>
                                              <p:pRg st="11" end="11"/>
                                            </p:txEl>
                                          </p:spTgt>
                                        </p:tgtEl>
                                        <p:attrNameLst>
                                          <p:attrName>style.visibility</p:attrName>
                                        </p:attrNameLst>
                                      </p:cBhvr>
                                      <p:to>
                                        <p:strVal val="visible"/>
                                      </p:to>
                                    </p:set>
                                    <p:anim calcmode="lin" valueType="num">
                                      <p:cBhvr additive="base">
                                        <p:cTn id="29" dur="500" fill="hold"/>
                                        <p:tgtEl>
                                          <p:spTgt spid="2">
                                            <p:txEl>
                                              <p:pRg st="11" end="1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additive="base">
                                        <p:cTn id="35" dur="500" fill="hold"/>
                                        <p:tgtEl>
                                          <p:spTgt spid="3"/>
                                        </p:tgtEl>
                                        <p:attrNameLst>
                                          <p:attrName>ppt_x</p:attrName>
                                        </p:attrNameLst>
                                      </p:cBhvr>
                                      <p:tavLst>
                                        <p:tav tm="0">
                                          <p:val>
                                            <p:strVal val="#ppt_x"/>
                                          </p:val>
                                        </p:tav>
                                        <p:tav tm="100000">
                                          <p:val>
                                            <p:strVal val="#ppt_x"/>
                                          </p:val>
                                        </p:tav>
                                      </p:tavLst>
                                    </p:anim>
                                    <p:anim calcmode="lin" valueType="num">
                                      <p:cBhvr additive="base">
                                        <p:cTn id="3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additive="base">
                                        <p:cTn id="41" dur="500" fill="hold"/>
                                        <p:tgtEl>
                                          <p:spTgt spid="5"/>
                                        </p:tgtEl>
                                        <p:attrNameLst>
                                          <p:attrName>ppt_x</p:attrName>
                                        </p:attrNameLst>
                                      </p:cBhvr>
                                      <p:tavLst>
                                        <p:tav tm="0">
                                          <p:val>
                                            <p:strVal val="#ppt_x"/>
                                          </p:val>
                                        </p:tav>
                                        <p:tav tm="100000">
                                          <p:val>
                                            <p:strVal val="#ppt_x"/>
                                          </p:val>
                                        </p:tav>
                                      </p:tavLst>
                                    </p:anim>
                                    <p:anim calcmode="lin" valueType="num">
                                      <p:cBhvr additive="base">
                                        <p:cTn id="42" dur="500" fill="hold"/>
                                        <p:tgtEl>
                                          <p:spTgt spid="5"/>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6"/>
                                        </p:tgtEl>
                                        <p:attrNameLst>
                                          <p:attrName>style.visibility</p:attrName>
                                        </p:attrNameLst>
                                      </p:cBhvr>
                                      <p:to>
                                        <p:strVal val="visible"/>
                                      </p:to>
                                    </p:set>
                                    <p:anim calcmode="lin" valueType="num">
                                      <p:cBhvr additive="base">
                                        <p:cTn id="45" dur="500" fill="hold"/>
                                        <p:tgtEl>
                                          <p:spTgt spid="6"/>
                                        </p:tgtEl>
                                        <p:attrNameLst>
                                          <p:attrName>ppt_x</p:attrName>
                                        </p:attrNameLst>
                                      </p:cBhvr>
                                      <p:tavLst>
                                        <p:tav tm="0">
                                          <p:val>
                                            <p:strVal val="#ppt_x"/>
                                          </p:val>
                                        </p:tav>
                                        <p:tav tm="100000">
                                          <p:val>
                                            <p:strVal val="#ppt_x"/>
                                          </p:val>
                                        </p:tav>
                                      </p:tavLst>
                                    </p:anim>
                                    <p:anim calcmode="lin" valueType="num">
                                      <p:cBhvr additive="base">
                                        <p:cTn id="4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
            <a:ext cx="9140069" cy="1631216"/>
          </a:xfrm>
          <a:prstGeom prst="rect">
            <a:avLst/>
          </a:prstGeom>
        </p:spPr>
        <p:txBody>
          <a:bodyPr wrap="square">
            <a:spAutoFit/>
          </a:bodyPr>
          <a:lstStyle/>
          <a:p>
            <a:r>
              <a:rPr lang="en-US" sz="2200" b="1" dirty="0" smtClean="0"/>
              <a:t>COLOR BANDS</a:t>
            </a:r>
            <a:endParaRPr lang="en-US" sz="1200" b="1" dirty="0" smtClean="0"/>
          </a:p>
          <a:p>
            <a:endParaRPr lang="en-US" sz="1200" dirty="0"/>
          </a:p>
          <a:p>
            <a:pPr marL="285750" indent="-285750">
              <a:buFont typeface="Arial"/>
              <a:buChar char="•"/>
            </a:pPr>
            <a:r>
              <a:rPr lang="en-US" sz="2200" dirty="0"/>
              <a:t>Great for identifying a bird at a distance</a:t>
            </a:r>
          </a:p>
          <a:p>
            <a:pPr marL="285750" indent="-285750">
              <a:buFont typeface="Arial"/>
              <a:buChar char="•"/>
            </a:pPr>
            <a:r>
              <a:rPr lang="en-US" sz="2200" dirty="0" smtClean="0"/>
              <a:t>Each individual gets its own combination </a:t>
            </a:r>
          </a:p>
          <a:p>
            <a:pPr marL="285750" indent="-285750">
              <a:buFont typeface="Arial"/>
              <a:buChar char="•"/>
            </a:pPr>
            <a:r>
              <a:rPr lang="en-US" sz="2200" dirty="0" smtClean="0"/>
              <a:t>The combinations are read left to right: </a:t>
            </a:r>
            <a:r>
              <a:rPr lang="en-US" sz="2200" dirty="0"/>
              <a:t>red over </a:t>
            </a:r>
            <a:r>
              <a:rPr lang="en-US" sz="2200" dirty="0" smtClean="0"/>
              <a:t>metal, </a:t>
            </a:r>
            <a:r>
              <a:rPr lang="en-US" sz="2200" dirty="0"/>
              <a:t>blue over </a:t>
            </a:r>
            <a:r>
              <a:rPr lang="en-US" sz="2200" dirty="0" smtClean="0"/>
              <a:t>green.</a:t>
            </a:r>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581649" y="2346425"/>
            <a:ext cx="3527899" cy="3828198"/>
          </a:xfrm>
          <a:prstGeom prst="rect">
            <a:avLst/>
          </a:prstGeom>
        </p:spPr>
      </p:pic>
      <p:grpSp>
        <p:nvGrpSpPr>
          <p:cNvPr id="4" name="Group 3"/>
          <p:cNvGrpSpPr/>
          <p:nvPr/>
        </p:nvGrpSpPr>
        <p:grpSpPr>
          <a:xfrm>
            <a:off x="88900" y="2327737"/>
            <a:ext cx="2666331" cy="4528081"/>
            <a:chOff x="88900" y="2327737"/>
            <a:chExt cx="2666331" cy="4528081"/>
          </a:xfrm>
        </p:grpSpPr>
        <p:pic>
          <p:nvPicPr>
            <p:cNvPr id="2" name="Picture 1"/>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8900" y="2327737"/>
              <a:ext cx="2666331" cy="4528081"/>
            </a:xfrm>
            <a:prstGeom prst="rect">
              <a:avLst/>
            </a:prstGeom>
          </p:spPr>
        </p:pic>
        <p:sp>
          <p:nvSpPr>
            <p:cNvPr id="6" name="TextBox 5"/>
            <p:cNvSpPr txBox="1"/>
            <p:nvPr/>
          </p:nvSpPr>
          <p:spPr>
            <a:xfrm>
              <a:off x="88900" y="6578819"/>
              <a:ext cx="2270367" cy="276999"/>
            </a:xfrm>
            <a:prstGeom prst="rect">
              <a:avLst/>
            </a:prstGeom>
            <a:noFill/>
          </p:spPr>
          <p:txBody>
            <a:bodyPr wrap="square" rtlCol="0">
              <a:spAutoFit/>
            </a:bodyPr>
            <a:lstStyle/>
            <a:p>
              <a:r>
                <a:rPr lang="en-US" sz="1200" dirty="0" smtClean="0">
                  <a:solidFill>
                    <a:schemeClr val="bg1"/>
                  </a:solidFill>
                </a:rPr>
                <a:t>© </a:t>
              </a:r>
              <a:r>
                <a:rPr lang="en-US" sz="1200" dirty="0" err="1" smtClean="0">
                  <a:solidFill>
                    <a:schemeClr val="bg1"/>
                  </a:solidFill>
                </a:rPr>
                <a:t>Thibaut</a:t>
              </a:r>
              <a:r>
                <a:rPr lang="en-US" sz="1200" dirty="0" smtClean="0">
                  <a:solidFill>
                    <a:schemeClr val="bg1"/>
                  </a:solidFill>
                </a:rPr>
                <a:t>  </a:t>
              </a:r>
              <a:r>
                <a:rPr lang="en-US" sz="1200" dirty="0" err="1">
                  <a:solidFill>
                    <a:schemeClr val="bg1"/>
                  </a:solidFill>
                </a:rPr>
                <a:t>V</a:t>
              </a:r>
              <a:r>
                <a:rPr lang="en-US" sz="1200" dirty="0" err="1" smtClean="0">
                  <a:solidFill>
                    <a:schemeClr val="bg1"/>
                  </a:solidFill>
                </a:rPr>
                <a:t>ergoz</a:t>
              </a:r>
              <a:endParaRPr lang="en-US" sz="1200" dirty="0">
                <a:solidFill>
                  <a:schemeClr val="bg1"/>
                </a:solidFill>
              </a:endParaRPr>
            </a:p>
          </p:txBody>
        </p:sp>
      </p:grpSp>
      <p:grpSp>
        <p:nvGrpSpPr>
          <p:cNvPr id="5" name="Group 4"/>
          <p:cNvGrpSpPr/>
          <p:nvPr/>
        </p:nvGrpSpPr>
        <p:grpSpPr>
          <a:xfrm>
            <a:off x="2844130" y="2346425"/>
            <a:ext cx="3645223" cy="3815499"/>
            <a:chOff x="2844130" y="2346425"/>
            <a:chExt cx="3645223" cy="3815499"/>
          </a:xfrm>
        </p:grpSpPr>
        <p:pic>
          <p:nvPicPr>
            <p:cNvPr id="8" name="Picture 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844130" y="2346425"/>
              <a:ext cx="2616870" cy="3815499"/>
            </a:xfrm>
            <a:prstGeom prst="rect">
              <a:avLst/>
            </a:prstGeom>
          </p:spPr>
        </p:pic>
        <p:sp>
          <p:nvSpPr>
            <p:cNvPr id="9" name="TextBox 8"/>
            <p:cNvSpPr txBox="1"/>
            <p:nvPr/>
          </p:nvSpPr>
          <p:spPr>
            <a:xfrm>
              <a:off x="4218986" y="5884925"/>
              <a:ext cx="2270367" cy="276999"/>
            </a:xfrm>
            <a:prstGeom prst="rect">
              <a:avLst/>
            </a:prstGeom>
            <a:noFill/>
          </p:spPr>
          <p:txBody>
            <a:bodyPr wrap="square" rtlCol="0">
              <a:spAutoFit/>
            </a:bodyPr>
            <a:lstStyle/>
            <a:p>
              <a:r>
                <a:rPr lang="en-US" sz="1200" dirty="0" smtClean="0">
                  <a:solidFill>
                    <a:schemeClr val="bg1"/>
                  </a:solidFill>
                </a:rPr>
                <a:t>© Rachael </a:t>
              </a:r>
              <a:r>
                <a:rPr lang="en-US" sz="1200" dirty="0" err="1" smtClean="0">
                  <a:solidFill>
                    <a:schemeClr val="bg1"/>
                  </a:solidFill>
                </a:rPr>
                <a:t>Orben</a:t>
              </a:r>
              <a:endParaRPr lang="en-US" sz="1200" dirty="0">
                <a:solidFill>
                  <a:schemeClr val="bg1"/>
                </a:solidFill>
              </a:endParaRPr>
            </a:p>
          </p:txBody>
        </p:sp>
      </p:grpSp>
    </p:spTree>
    <p:extLst>
      <p:ext uri="{BB962C8B-B14F-4D97-AF65-F5344CB8AC3E}">
        <p14:creationId xmlns:p14="http://schemas.microsoft.com/office/powerpoint/2010/main" val="414326882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350" y="0"/>
            <a:ext cx="4254048" cy="3016210"/>
          </a:xfrm>
          <a:prstGeom prst="rect">
            <a:avLst/>
          </a:prstGeom>
          <a:noFill/>
        </p:spPr>
        <p:txBody>
          <a:bodyPr wrap="square" rtlCol="0">
            <a:spAutoFit/>
          </a:bodyPr>
          <a:lstStyle/>
          <a:p>
            <a:pPr algn="ctr"/>
            <a:r>
              <a:rPr lang="en-US" sz="2400" b="1" dirty="0" smtClean="0"/>
              <a:t>WHY DO WE BAND? </a:t>
            </a:r>
          </a:p>
          <a:p>
            <a:pPr algn="ctr"/>
            <a:r>
              <a:rPr lang="en-US" sz="2400" dirty="0" smtClean="0"/>
              <a:t>Individual Identification!</a:t>
            </a:r>
            <a:endParaRPr lang="en-US" sz="1200" b="1" dirty="0"/>
          </a:p>
          <a:p>
            <a:endParaRPr lang="en-US" sz="1200" dirty="0" smtClean="0"/>
          </a:p>
          <a:p>
            <a:pPr marL="342900" indent="-342900">
              <a:buAutoNum type="arabicParenBoth"/>
            </a:pPr>
            <a:r>
              <a:rPr lang="en-US" sz="2200" b="1" dirty="0" smtClean="0"/>
              <a:t> OBSERVATIONS</a:t>
            </a:r>
            <a:r>
              <a:rPr lang="en-US" sz="2000" b="1" dirty="0" smtClean="0"/>
              <a:t>:</a:t>
            </a:r>
          </a:p>
          <a:p>
            <a:r>
              <a:rPr lang="en-US" sz="2200" dirty="0" smtClean="0"/>
              <a:t>Biologists often watch birds at the colony to record behavior. For example, to find out how often parents feed their chick.</a:t>
            </a:r>
          </a:p>
          <a:p>
            <a:pPr marL="520700" indent="-520700"/>
            <a:r>
              <a:rPr lang="en-US" sz="2000" dirty="0" smtClean="0"/>
              <a:t>  </a:t>
            </a:r>
            <a:endParaRPr lang="en-US" sz="2000" dirty="0"/>
          </a:p>
        </p:txBody>
      </p:sp>
      <p:sp>
        <p:nvSpPr>
          <p:cNvPr id="5" name="TextBox 4"/>
          <p:cNvSpPr txBox="1"/>
          <p:nvPr/>
        </p:nvSpPr>
        <p:spPr>
          <a:xfrm>
            <a:off x="4927600" y="6501368"/>
            <a:ext cx="3765161" cy="369332"/>
          </a:xfrm>
          <a:prstGeom prst="rect">
            <a:avLst/>
          </a:prstGeom>
          <a:noFill/>
        </p:spPr>
        <p:txBody>
          <a:bodyPr wrap="none" rtlCol="0">
            <a:spAutoFit/>
          </a:bodyPr>
          <a:lstStyle/>
          <a:p>
            <a:r>
              <a:rPr lang="en-US" dirty="0" smtClean="0"/>
              <a:t>Can you find the birds being watched?</a:t>
            </a:r>
            <a:endParaRPr lang="en-US" dirty="0"/>
          </a:p>
        </p:txBody>
      </p:sp>
      <p:grpSp>
        <p:nvGrpSpPr>
          <p:cNvPr id="10" name="Group 9"/>
          <p:cNvGrpSpPr/>
          <p:nvPr/>
        </p:nvGrpSpPr>
        <p:grpSpPr>
          <a:xfrm>
            <a:off x="4260398" y="0"/>
            <a:ext cx="4883602" cy="6507595"/>
            <a:chOff x="4260398" y="0"/>
            <a:chExt cx="4883602" cy="6507595"/>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t="11481"/>
            <a:stretch/>
          </p:blipFill>
          <p:spPr>
            <a:xfrm>
              <a:off x="4260398" y="0"/>
              <a:ext cx="4883602" cy="6502400"/>
            </a:xfrm>
            <a:prstGeom prst="rect">
              <a:avLst/>
            </a:prstGeom>
          </p:spPr>
        </p:pic>
        <p:sp>
          <p:nvSpPr>
            <p:cNvPr id="6" name="TextBox 5"/>
            <p:cNvSpPr txBox="1"/>
            <p:nvPr/>
          </p:nvSpPr>
          <p:spPr>
            <a:xfrm>
              <a:off x="7882116" y="6230596"/>
              <a:ext cx="1261884" cy="276999"/>
            </a:xfrm>
            <a:prstGeom prst="rect">
              <a:avLst/>
            </a:prstGeom>
            <a:noFill/>
          </p:spPr>
          <p:txBody>
            <a:bodyPr wrap="none" rtlCol="0">
              <a:spAutoFit/>
            </a:bodyPr>
            <a:lstStyle/>
            <a:p>
              <a:r>
                <a:rPr lang="en-US" sz="1200" dirty="0" smtClean="0">
                  <a:solidFill>
                    <a:schemeClr val="bg1"/>
                  </a:solidFill>
                </a:rPr>
                <a:t> © Andrew </a:t>
              </a:r>
              <a:r>
                <a:rPr lang="en-US" sz="1200" dirty="0" err="1" smtClean="0">
                  <a:solidFill>
                    <a:schemeClr val="bg1"/>
                  </a:solidFill>
                </a:rPr>
                <a:t>Trites</a:t>
              </a:r>
              <a:endParaRPr lang="en-US" sz="1200" dirty="0">
                <a:solidFill>
                  <a:schemeClr val="bg1"/>
                </a:solidFill>
              </a:endParaRPr>
            </a:p>
          </p:txBody>
        </p:sp>
      </p:grpSp>
      <p:sp>
        <p:nvSpPr>
          <p:cNvPr id="7" name="TextBox 6"/>
          <p:cNvSpPr txBox="1"/>
          <p:nvPr/>
        </p:nvSpPr>
        <p:spPr>
          <a:xfrm>
            <a:off x="7226300" y="419100"/>
            <a:ext cx="1917700" cy="1477328"/>
          </a:xfrm>
          <a:prstGeom prst="rect">
            <a:avLst/>
          </a:prstGeom>
          <a:noFill/>
        </p:spPr>
        <p:txBody>
          <a:bodyPr wrap="square" rtlCol="0">
            <a:spAutoFit/>
          </a:bodyPr>
          <a:lstStyle/>
          <a:p>
            <a:pPr algn="ctr"/>
            <a:r>
              <a:rPr lang="en-US" dirty="0"/>
              <a:t>What other behaviors might you be able to observe?</a:t>
            </a:r>
          </a:p>
          <a:p>
            <a:pPr algn="ctr"/>
            <a:endParaRPr lang="en-US" dirty="0"/>
          </a:p>
        </p:txBody>
      </p:sp>
      <p:grpSp>
        <p:nvGrpSpPr>
          <p:cNvPr id="9" name="Group 8"/>
          <p:cNvGrpSpPr/>
          <p:nvPr/>
        </p:nvGrpSpPr>
        <p:grpSpPr>
          <a:xfrm>
            <a:off x="0" y="3511054"/>
            <a:ext cx="4064000" cy="2650391"/>
            <a:chOff x="0" y="3511054"/>
            <a:chExt cx="4064000" cy="2650391"/>
          </a:xfrm>
        </p:grpSpPr>
        <p:pic>
          <p:nvPicPr>
            <p:cNvPr id="2" name="Picture 1" descr="monitoring_Ann Harding.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0" y="3511054"/>
              <a:ext cx="4064000" cy="2650391"/>
            </a:xfrm>
            <a:prstGeom prst="rect">
              <a:avLst/>
            </a:prstGeom>
          </p:spPr>
        </p:pic>
        <p:sp>
          <p:nvSpPr>
            <p:cNvPr id="8" name="TextBox 7"/>
            <p:cNvSpPr txBox="1"/>
            <p:nvPr/>
          </p:nvSpPr>
          <p:spPr>
            <a:xfrm>
              <a:off x="6350" y="5884446"/>
              <a:ext cx="2270367" cy="276999"/>
            </a:xfrm>
            <a:prstGeom prst="rect">
              <a:avLst/>
            </a:prstGeom>
            <a:noFill/>
          </p:spPr>
          <p:txBody>
            <a:bodyPr wrap="square" rtlCol="0">
              <a:spAutoFit/>
            </a:bodyPr>
            <a:lstStyle/>
            <a:p>
              <a:r>
                <a:rPr lang="en-US" sz="1200" dirty="0" smtClean="0">
                  <a:solidFill>
                    <a:schemeClr val="bg1"/>
                  </a:solidFill>
                </a:rPr>
                <a:t>© Alexis Will</a:t>
              </a:r>
              <a:endParaRPr lang="en-US" sz="1200" dirty="0">
                <a:solidFill>
                  <a:schemeClr val="bg1"/>
                </a:solidFill>
              </a:endParaRPr>
            </a:p>
          </p:txBody>
        </p:sp>
      </p:grpSp>
    </p:spTree>
    <p:extLst>
      <p:ext uri="{BB962C8B-B14F-4D97-AF65-F5344CB8AC3E}">
        <p14:creationId xmlns:p14="http://schemas.microsoft.com/office/powerpoint/2010/main" val="411372547"/>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6503255" cy="1292662"/>
          </a:xfrm>
          <a:prstGeom prst="rect">
            <a:avLst/>
          </a:prstGeom>
          <a:noFill/>
        </p:spPr>
        <p:txBody>
          <a:bodyPr wrap="square" rtlCol="0">
            <a:spAutoFit/>
          </a:bodyPr>
          <a:lstStyle/>
          <a:p>
            <a:r>
              <a:rPr lang="en-US" sz="2400" b="1" dirty="0"/>
              <a:t>Why do we </a:t>
            </a:r>
            <a:r>
              <a:rPr lang="en-US" sz="2400" b="1" dirty="0" smtClean="0"/>
              <a:t>band? Continued…</a:t>
            </a:r>
          </a:p>
          <a:p>
            <a:endParaRPr lang="en-US" dirty="0"/>
          </a:p>
          <a:p>
            <a:endParaRPr lang="en-US" dirty="0" smtClean="0"/>
          </a:p>
          <a:p>
            <a:endParaRPr lang="en-US" dirty="0"/>
          </a:p>
        </p:txBody>
      </p:sp>
      <p:sp>
        <p:nvSpPr>
          <p:cNvPr id="3" name="TextBox 2"/>
          <p:cNvSpPr txBox="1"/>
          <p:nvPr/>
        </p:nvSpPr>
        <p:spPr>
          <a:xfrm>
            <a:off x="160206" y="713227"/>
            <a:ext cx="8983794" cy="2462212"/>
          </a:xfrm>
          <a:prstGeom prst="rect">
            <a:avLst/>
          </a:prstGeom>
          <a:noFill/>
        </p:spPr>
        <p:txBody>
          <a:bodyPr wrap="square" rtlCol="0">
            <a:spAutoFit/>
          </a:bodyPr>
          <a:lstStyle/>
          <a:p>
            <a:r>
              <a:rPr lang="en-US" sz="2200" dirty="0" smtClean="0"/>
              <a:t>(2) </a:t>
            </a:r>
            <a:r>
              <a:rPr lang="en-US" sz="2200" b="1" dirty="0" smtClean="0"/>
              <a:t>ANNUAL SURVIVAL</a:t>
            </a:r>
            <a:r>
              <a:rPr lang="en-US" sz="2200" dirty="0" smtClean="0"/>
              <a:t>: One way to measure how long birds live for is to use color bands and look for these banded birds each year. </a:t>
            </a:r>
          </a:p>
          <a:p>
            <a:endParaRPr lang="en-US" sz="2200" dirty="0"/>
          </a:p>
          <a:p>
            <a:r>
              <a:rPr lang="en-US" sz="2200" dirty="0"/>
              <a:t>(3) </a:t>
            </a:r>
            <a:r>
              <a:rPr lang="en-US" sz="2200" b="1" dirty="0"/>
              <a:t>AGE</a:t>
            </a:r>
            <a:r>
              <a:rPr lang="en-US" sz="2200" dirty="0" smtClean="0"/>
              <a:t>: Unlike humans seabirds look the same as they age. So if a bird was banded the year that it fledged when we read the band and look up the record we can calculate age!  Seabirds live a long time.  </a:t>
            </a:r>
            <a:endParaRPr lang="en-US" sz="2200" dirty="0"/>
          </a:p>
          <a:p>
            <a:endParaRPr lang="en-US" sz="2200" dirty="0"/>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3002692"/>
            <a:ext cx="3170993" cy="2689120"/>
          </a:xfrm>
          <a:prstGeom prst="rect">
            <a:avLst/>
          </a:prstGeom>
        </p:spPr>
      </p:pic>
      <p:sp>
        <p:nvSpPr>
          <p:cNvPr id="11" name="TextBox 10"/>
          <p:cNvSpPr txBox="1"/>
          <p:nvPr/>
        </p:nvSpPr>
        <p:spPr>
          <a:xfrm>
            <a:off x="3242276" y="4247174"/>
            <a:ext cx="2565400" cy="2031325"/>
          </a:xfrm>
          <a:prstGeom prst="rect">
            <a:avLst/>
          </a:prstGeom>
          <a:noFill/>
        </p:spPr>
        <p:txBody>
          <a:bodyPr wrap="square" rtlCol="0">
            <a:spAutoFit/>
          </a:bodyPr>
          <a:lstStyle/>
          <a:p>
            <a:r>
              <a:rPr lang="en-US" dirty="0" smtClean="0"/>
              <a:t>Wisdom: </a:t>
            </a:r>
            <a:r>
              <a:rPr lang="en-US" dirty="0" err="1" smtClean="0"/>
              <a:t>laysan</a:t>
            </a:r>
            <a:r>
              <a:rPr lang="en-US" dirty="0" smtClean="0"/>
              <a:t> </a:t>
            </a:r>
            <a:r>
              <a:rPr lang="en-US" dirty="0"/>
              <a:t>a</a:t>
            </a:r>
            <a:r>
              <a:rPr lang="en-US" dirty="0" smtClean="0"/>
              <a:t>lbatross fledged and banded  in 1952 </a:t>
            </a:r>
          </a:p>
          <a:p>
            <a:endParaRPr lang="en-US" dirty="0"/>
          </a:p>
          <a:p>
            <a:r>
              <a:rPr lang="en-US" dirty="0" smtClean="0"/>
              <a:t>How old is she now? </a:t>
            </a:r>
          </a:p>
          <a:p>
            <a:endParaRPr lang="en-US" dirty="0" smtClean="0"/>
          </a:p>
          <a:p>
            <a:r>
              <a:rPr lang="en-US" dirty="0" smtClean="0"/>
              <a:t>Can you see her band? </a:t>
            </a:r>
            <a:endParaRPr lang="en-US" dirty="0"/>
          </a:p>
        </p:txBody>
      </p:sp>
      <p:grpSp>
        <p:nvGrpSpPr>
          <p:cNvPr id="13" name="Group 12"/>
          <p:cNvGrpSpPr/>
          <p:nvPr/>
        </p:nvGrpSpPr>
        <p:grpSpPr>
          <a:xfrm>
            <a:off x="5807676" y="3002692"/>
            <a:ext cx="3246422" cy="3855308"/>
            <a:chOff x="4810014" y="2540123"/>
            <a:chExt cx="2910019" cy="3605485"/>
          </a:xfrm>
        </p:grpSpPr>
        <p:pic>
          <p:nvPicPr>
            <p:cNvPr id="14" name="Picture 1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810014" y="2540123"/>
              <a:ext cx="2910019" cy="3605485"/>
            </a:xfrm>
            <a:prstGeom prst="rect">
              <a:avLst/>
            </a:prstGeom>
          </p:spPr>
        </p:pic>
        <p:sp>
          <p:nvSpPr>
            <p:cNvPr id="15" name="TextBox 14"/>
            <p:cNvSpPr txBox="1"/>
            <p:nvPr/>
          </p:nvSpPr>
          <p:spPr>
            <a:xfrm>
              <a:off x="6891623" y="5894982"/>
              <a:ext cx="828410" cy="230266"/>
            </a:xfrm>
            <a:prstGeom prst="rect">
              <a:avLst/>
            </a:prstGeom>
            <a:noFill/>
          </p:spPr>
          <p:txBody>
            <a:bodyPr wrap="none" rtlCol="0">
              <a:spAutoFit/>
            </a:bodyPr>
            <a:lstStyle/>
            <a:p>
              <a:r>
                <a:rPr lang="en-US" sz="1000" dirty="0" smtClean="0">
                  <a:solidFill>
                    <a:schemeClr val="bg1"/>
                  </a:solidFill>
                </a:rPr>
                <a:t>© N. </a:t>
              </a:r>
              <a:r>
                <a:rPr lang="en-US" sz="1000" dirty="0" err="1" smtClean="0">
                  <a:solidFill>
                    <a:schemeClr val="bg1"/>
                  </a:solidFill>
                </a:rPr>
                <a:t>Banfield</a:t>
              </a:r>
              <a:endParaRPr lang="en-US" sz="1000" dirty="0">
                <a:solidFill>
                  <a:schemeClr val="bg1"/>
                </a:solidFill>
              </a:endParaRPr>
            </a:p>
          </p:txBody>
        </p:sp>
      </p:grpSp>
      <p:sp>
        <p:nvSpPr>
          <p:cNvPr id="12" name="TextBox 11"/>
          <p:cNvSpPr txBox="1"/>
          <p:nvPr/>
        </p:nvSpPr>
        <p:spPr>
          <a:xfrm>
            <a:off x="0" y="5445591"/>
            <a:ext cx="693807" cy="246221"/>
          </a:xfrm>
          <a:prstGeom prst="rect">
            <a:avLst/>
          </a:prstGeom>
          <a:noFill/>
        </p:spPr>
        <p:txBody>
          <a:bodyPr wrap="none" rtlCol="0">
            <a:spAutoFit/>
          </a:bodyPr>
          <a:lstStyle/>
          <a:p>
            <a:r>
              <a:rPr lang="en-US" sz="1000" dirty="0" smtClean="0">
                <a:solidFill>
                  <a:schemeClr val="bg1"/>
                </a:solidFill>
              </a:rPr>
              <a:t>© USFWS</a:t>
            </a:r>
            <a:endParaRPr lang="en-US" sz="1000" dirty="0">
              <a:solidFill>
                <a:schemeClr val="bg1"/>
              </a:solidFill>
            </a:endParaRPr>
          </a:p>
        </p:txBody>
      </p:sp>
    </p:spTree>
    <p:extLst>
      <p:ext uri="{BB962C8B-B14F-4D97-AF65-F5344CB8AC3E}">
        <p14:creationId xmlns:p14="http://schemas.microsoft.com/office/powerpoint/2010/main" val="328026515"/>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5239" y="437122"/>
            <a:ext cx="5570377" cy="1754327"/>
          </a:xfrm>
          <a:prstGeom prst="rect">
            <a:avLst/>
          </a:prstGeom>
          <a:noFill/>
        </p:spPr>
        <p:txBody>
          <a:bodyPr wrap="square" rtlCol="0">
            <a:spAutoFit/>
          </a:bodyPr>
          <a:lstStyle/>
          <a:p>
            <a:r>
              <a:rPr lang="en-US" dirty="0" smtClean="0"/>
              <a:t>Many </a:t>
            </a:r>
            <a:r>
              <a:rPr lang="en-US" dirty="0"/>
              <a:t>thanks to all </a:t>
            </a:r>
            <a:r>
              <a:rPr lang="en-US"/>
              <a:t>the </a:t>
            </a:r>
            <a:r>
              <a:rPr lang="en-US" smtClean="0"/>
              <a:t>photographers who </a:t>
            </a:r>
            <a:r>
              <a:rPr lang="en-US" dirty="0"/>
              <a:t>provided such wonderful images for this presentation.  </a:t>
            </a:r>
            <a:endParaRPr lang="en-US" dirty="0" smtClean="0"/>
          </a:p>
          <a:p>
            <a:endParaRPr lang="en-US" dirty="0"/>
          </a:p>
          <a:p>
            <a:r>
              <a:rPr lang="en-US" dirty="0" smtClean="0"/>
              <a:t>And</a:t>
            </a:r>
            <a:r>
              <a:rPr lang="en-US" dirty="0"/>
              <a:t>, to our funders: The National Park Service, U.S. Fish and Wildlife Service, and the North Pacific Research </a:t>
            </a:r>
            <a:r>
              <a:rPr lang="en-US" dirty="0" smtClean="0"/>
              <a:t>Board</a:t>
            </a:r>
            <a:endParaRPr lang="en-US" dirty="0"/>
          </a:p>
        </p:txBody>
      </p:sp>
      <p:pic>
        <p:nvPicPr>
          <p:cNvPr id="3" name="Picture 19" descr="NPRB_logo_larg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234505" y="4696665"/>
            <a:ext cx="1859654" cy="1902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Seabird Youth Network NEW LOGO.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949580" y="437122"/>
            <a:ext cx="3072645" cy="1245282"/>
          </a:xfrm>
          <a:prstGeom prst="rect">
            <a:avLst/>
          </a:prstGeom>
        </p:spPr>
      </p:pic>
      <p:pic>
        <p:nvPicPr>
          <p:cNvPr id="5" name="Picture 4" descr="AMNWR.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775616" y="2702762"/>
            <a:ext cx="3019512" cy="2415609"/>
          </a:xfrm>
          <a:prstGeom prst="rect">
            <a:avLst/>
          </a:prstGeom>
        </p:spPr>
      </p:pic>
      <p:pic>
        <p:nvPicPr>
          <p:cNvPr id="6" name="Picture 5" descr="AH_large_shaded_4C.tif"/>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35629" y="2542287"/>
            <a:ext cx="2106168" cy="2743200"/>
          </a:xfrm>
          <a:prstGeom prst="rect">
            <a:avLst/>
          </a:prstGeom>
        </p:spPr>
      </p:pic>
      <p:pic>
        <p:nvPicPr>
          <p:cNvPr id="7" name="Picture 6" descr="BERI LOGO (9-26-13)(flattened).jp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888809" y="2316151"/>
            <a:ext cx="2372440" cy="2181926"/>
          </a:xfrm>
          <a:prstGeom prst="rect">
            <a:avLst/>
          </a:prstGeom>
        </p:spPr>
      </p:pic>
    </p:spTree>
    <p:extLst>
      <p:ext uri="{BB962C8B-B14F-4D97-AF65-F5344CB8AC3E}">
        <p14:creationId xmlns:p14="http://schemas.microsoft.com/office/powerpoint/2010/main" val="39770421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3164" y="0"/>
            <a:ext cx="4329090" cy="4555093"/>
          </a:xfrm>
          <a:prstGeom prst="rect">
            <a:avLst/>
          </a:prstGeom>
          <a:noFill/>
        </p:spPr>
        <p:txBody>
          <a:bodyPr wrap="square" rtlCol="0">
            <a:spAutoFit/>
          </a:bodyPr>
          <a:lstStyle/>
          <a:p>
            <a:r>
              <a:rPr lang="en-US" sz="3200" b="1" dirty="0" smtClean="0"/>
              <a:t>Why capture Seabirds?</a:t>
            </a:r>
          </a:p>
          <a:p>
            <a:pPr marL="342900" indent="-342900">
              <a:buAutoNum type="arabicParenR"/>
            </a:pPr>
            <a:endParaRPr lang="en-US" dirty="0"/>
          </a:p>
          <a:p>
            <a:pPr marL="292100" indent="-292100"/>
            <a:r>
              <a:rPr lang="en-US" sz="2400" dirty="0" smtClean="0"/>
              <a:t>(2)  PHYSIOLOGICAL SAMPLES!</a:t>
            </a:r>
          </a:p>
          <a:p>
            <a:pPr marL="292100" indent="-292100"/>
            <a:endParaRPr lang="en-US" sz="2400" dirty="0"/>
          </a:p>
          <a:p>
            <a:pPr marL="292100" indent="-292100"/>
            <a:r>
              <a:rPr lang="en-US" sz="2400" dirty="0" smtClean="0"/>
              <a:t>	This includes taking blood and feather samples, swabbing for viruses, collecting guano, and even weighing and measuring birds.</a:t>
            </a:r>
          </a:p>
          <a:p>
            <a:pPr marL="292100" indent="-292100"/>
            <a:endParaRPr lang="en-US" sz="2400" dirty="0"/>
          </a:p>
          <a:p>
            <a:pPr marL="292100" indent="-292100"/>
            <a:endParaRPr lang="en-US" sz="2400" dirty="0" smtClean="0"/>
          </a:p>
          <a:p>
            <a:pPr marL="292100" indent="-292100"/>
            <a:endParaRPr lang="en-US" sz="2400" dirty="0" smtClean="0"/>
          </a:p>
        </p:txBody>
      </p:sp>
      <p:sp>
        <p:nvSpPr>
          <p:cNvPr id="5" name="TextBox 4"/>
          <p:cNvSpPr txBox="1"/>
          <p:nvPr/>
        </p:nvSpPr>
        <p:spPr>
          <a:xfrm>
            <a:off x="4964024" y="2786102"/>
            <a:ext cx="2270367" cy="276999"/>
          </a:xfrm>
          <a:prstGeom prst="rect">
            <a:avLst/>
          </a:prstGeom>
          <a:noFill/>
        </p:spPr>
        <p:txBody>
          <a:bodyPr wrap="square" rtlCol="0">
            <a:spAutoFit/>
          </a:bodyPr>
          <a:lstStyle/>
          <a:p>
            <a:r>
              <a:rPr lang="en-US" sz="1200" dirty="0" smtClean="0">
                <a:solidFill>
                  <a:schemeClr val="bg1"/>
                </a:solidFill>
              </a:rPr>
              <a:t>© Ram </a:t>
            </a:r>
            <a:r>
              <a:rPr lang="en-US" sz="1200" dirty="0" err="1" smtClean="0">
                <a:solidFill>
                  <a:schemeClr val="bg1"/>
                </a:solidFill>
              </a:rPr>
              <a:t>Papish</a:t>
            </a:r>
            <a:endParaRPr lang="en-US" sz="1200" dirty="0">
              <a:solidFill>
                <a:schemeClr val="bg1"/>
              </a:solidFill>
            </a:endParaRPr>
          </a:p>
        </p:txBody>
      </p:sp>
      <p:sp>
        <p:nvSpPr>
          <p:cNvPr id="8" name="Rectangle 7"/>
          <p:cNvSpPr/>
          <p:nvPr/>
        </p:nvSpPr>
        <p:spPr>
          <a:xfrm>
            <a:off x="596900" y="4229100"/>
            <a:ext cx="3403600" cy="1828800"/>
          </a:xfrm>
          <a:prstGeom prst="rect">
            <a:avLst/>
          </a:prstGeom>
          <a:solidFill>
            <a:srgbClr val="FFFF00">
              <a:alpha val="85000"/>
            </a:srgbClr>
          </a:solidFill>
          <a:effectLst>
            <a:outerShdw blurRad="50800" dist="38100" dir="4500000" sx="105000" sy="105000" algn="tl" rotWithShape="0">
              <a:prstClr val="black">
                <a:alpha val="40000"/>
              </a:prstClr>
            </a:outerShdw>
            <a:softEdge rad="63500"/>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chemeClr val="tx1"/>
                </a:solidFill>
              </a:rPr>
              <a:t>Kind of like when the doctor takes a sample of your blood!</a:t>
            </a:r>
            <a:endParaRPr lang="en-US" sz="2400" dirty="0">
              <a:solidFill>
                <a:schemeClr val="tx1"/>
              </a:solidFill>
            </a:endParaRPr>
          </a:p>
        </p:txBody>
      </p:sp>
      <p:grpSp>
        <p:nvGrpSpPr>
          <p:cNvPr id="9" name="Group 8"/>
          <p:cNvGrpSpPr/>
          <p:nvPr/>
        </p:nvGrpSpPr>
        <p:grpSpPr>
          <a:xfrm>
            <a:off x="4536864" y="368300"/>
            <a:ext cx="4607136" cy="6083300"/>
            <a:chOff x="4536864" y="368300"/>
            <a:chExt cx="4607136" cy="6083300"/>
          </a:xfrm>
        </p:grpSpPr>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36864" y="368300"/>
              <a:ext cx="4607136" cy="6083300"/>
            </a:xfrm>
            <a:prstGeom prst="rect">
              <a:avLst/>
            </a:prstGeom>
          </p:spPr>
        </p:pic>
        <p:sp>
          <p:nvSpPr>
            <p:cNvPr id="6" name="TextBox 5"/>
            <p:cNvSpPr txBox="1"/>
            <p:nvPr/>
          </p:nvSpPr>
          <p:spPr>
            <a:xfrm>
              <a:off x="4536864" y="6174601"/>
              <a:ext cx="2270367" cy="276999"/>
            </a:xfrm>
            <a:prstGeom prst="rect">
              <a:avLst/>
            </a:prstGeom>
            <a:noFill/>
          </p:spPr>
          <p:txBody>
            <a:bodyPr wrap="square" rtlCol="0">
              <a:spAutoFit/>
            </a:bodyPr>
            <a:lstStyle/>
            <a:p>
              <a:r>
                <a:rPr lang="en-US" sz="1200" dirty="0" smtClean="0">
                  <a:solidFill>
                    <a:schemeClr val="bg1"/>
                  </a:solidFill>
                </a:rPr>
                <a:t>© Ram </a:t>
              </a:r>
              <a:r>
                <a:rPr lang="en-US" sz="1200" dirty="0" err="1" smtClean="0">
                  <a:solidFill>
                    <a:schemeClr val="bg1"/>
                  </a:solidFill>
                </a:rPr>
                <a:t>Papish</a:t>
              </a:r>
              <a:endParaRPr lang="en-US" sz="1200" dirty="0">
                <a:solidFill>
                  <a:schemeClr val="bg1"/>
                </a:solidFill>
              </a:endParaRPr>
            </a:p>
          </p:txBody>
        </p:sp>
      </p:grpSp>
    </p:spTree>
    <p:extLst>
      <p:ext uri="{BB962C8B-B14F-4D97-AF65-F5344CB8AC3E}">
        <p14:creationId xmlns:p14="http://schemas.microsoft.com/office/powerpoint/2010/main" val="412823590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4586"/>
            <a:ext cx="4713897" cy="1538883"/>
          </a:xfrm>
          <a:prstGeom prst="rect">
            <a:avLst/>
          </a:prstGeom>
          <a:noFill/>
        </p:spPr>
        <p:txBody>
          <a:bodyPr wrap="square" rtlCol="0">
            <a:spAutoFit/>
          </a:bodyPr>
          <a:lstStyle/>
          <a:p>
            <a:r>
              <a:rPr lang="en-US" sz="2800" b="1" dirty="0" smtClean="0"/>
              <a:t>Why capture Seabirds?  </a:t>
            </a:r>
            <a:endParaRPr lang="en-US" dirty="0" smtClean="0"/>
          </a:p>
          <a:p>
            <a:endParaRPr lang="en-US" dirty="0"/>
          </a:p>
          <a:p>
            <a:r>
              <a:rPr lang="en-US" sz="2400" dirty="0"/>
              <a:t>(</a:t>
            </a:r>
            <a:r>
              <a:rPr lang="en-US" sz="2400" dirty="0" smtClean="0"/>
              <a:t>3) DIET SAMPLING to find out what birds are eating.  </a:t>
            </a:r>
            <a:endParaRPr lang="en-US" dirty="0" smtClean="0"/>
          </a:p>
        </p:txBody>
      </p:sp>
      <p:pic>
        <p:nvPicPr>
          <p:cNvPr id="3" name="Picture 4" descr="IMG_1165"/>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a:xfrm>
            <a:off x="5398043" y="-135924"/>
            <a:ext cx="3885538" cy="270132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6" name="TextBox 5"/>
          <p:cNvSpPr txBox="1"/>
          <p:nvPr/>
        </p:nvSpPr>
        <p:spPr>
          <a:xfrm>
            <a:off x="5167463" y="2668856"/>
            <a:ext cx="4116118" cy="400110"/>
          </a:xfrm>
          <a:prstGeom prst="rect">
            <a:avLst/>
          </a:prstGeom>
          <a:noFill/>
        </p:spPr>
        <p:txBody>
          <a:bodyPr wrap="square" rtlCol="0">
            <a:spAutoFit/>
          </a:bodyPr>
          <a:lstStyle/>
          <a:p>
            <a:r>
              <a:rPr lang="en-US" sz="2000" dirty="0" smtClean="0"/>
              <a:t>        Zooplankton for a dovekie chick! </a:t>
            </a:r>
            <a:endParaRPr lang="en-US" sz="2000" dirty="0"/>
          </a:p>
        </p:txBody>
      </p:sp>
      <p:sp>
        <p:nvSpPr>
          <p:cNvPr id="9" name="TextBox 8"/>
          <p:cNvSpPr txBox="1"/>
          <p:nvPr/>
        </p:nvSpPr>
        <p:spPr>
          <a:xfrm>
            <a:off x="5664756" y="6353148"/>
            <a:ext cx="4088302" cy="400110"/>
          </a:xfrm>
          <a:prstGeom prst="rect">
            <a:avLst/>
          </a:prstGeom>
          <a:noFill/>
        </p:spPr>
        <p:txBody>
          <a:bodyPr wrap="square" rtlCol="0">
            <a:spAutoFit/>
          </a:bodyPr>
          <a:lstStyle/>
          <a:p>
            <a:r>
              <a:rPr lang="en-US" dirty="0" smtClean="0"/>
              <a:t>Samples f</a:t>
            </a:r>
            <a:r>
              <a:rPr lang="en-US" sz="2000" dirty="0" smtClean="0"/>
              <a:t>rom a </a:t>
            </a:r>
            <a:r>
              <a:rPr lang="en-US" sz="2000" dirty="0" err="1" smtClean="0"/>
              <a:t>murre</a:t>
            </a:r>
            <a:r>
              <a:rPr lang="en-US" sz="2000" dirty="0" smtClean="0"/>
              <a:t> stomach!</a:t>
            </a:r>
            <a:endParaRPr lang="en-US" sz="2000" dirty="0"/>
          </a:p>
        </p:txBody>
      </p:sp>
      <p:pic>
        <p:nvPicPr>
          <p:cNvPr id="10" name="Picture 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58218" y="2406536"/>
            <a:ext cx="5506538" cy="4129904"/>
          </a:xfrm>
          <a:prstGeom prst="rect">
            <a:avLst/>
          </a:prstGeom>
        </p:spPr>
      </p:pic>
      <p:pic>
        <p:nvPicPr>
          <p:cNvPr id="11" name="Picture 10"/>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027881" y="3234066"/>
            <a:ext cx="4646276" cy="3016103"/>
          </a:xfrm>
          <a:prstGeom prst="rect">
            <a:avLst/>
          </a:prstGeom>
        </p:spPr>
      </p:pic>
      <p:sp>
        <p:nvSpPr>
          <p:cNvPr id="12" name="TextBox 11"/>
          <p:cNvSpPr txBox="1"/>
          <p:nvPr/>
        </p:nvSpPr>
        <p:spPr>
          <a:xfrm>
            <a:off x="489585" y="1760205"/>
            <a:ext cx="4653915" cy="646331"/>
          </a:xfrm>
          <a:prstGeom prst="rect">
            <a:avLst/>
          </a:prstGeom>
          <a:noFill/>
        </p:spPr>
        <p:txBody>
          <a:bodyPr wrap="square" rtlCol="0">
            <a:spAutoFit/>
          </a:bodyPr>
          <a:lstStyle/>
          <a:p>
            <a:r>
              <a:rPr lang="en-US" dirty="0" smtClean="0"/>
              <a:t>Vomit sample from a black-legged kittiwake.  </a:t>
            </a:r>
          </a:p>
          <a:p>
            <a:r>
              <a:rPr lang="en-US" dirty="0" smtClean="0"/>
              <a:t>Can you see the fish eyes?</a:t>
            </a:r>
            <a:endParaRPr lang="en-US" dirty="0"/>
          </a:p>
        </p:txBody>
      </p:sp>
    </p:spTree>
    <p:extLst>
      <p:ext uri="{BB962C8B-B14F-4D97-AF65-F5344CB8AC3E}">
        <p14:creationId xmlns:p14="http://schemas.microsoft.com/office/powerpoint/2010/main" val="32640066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68000"/>
                <a:lumOff val="32000"/>
              </a:schemeClr>
            </a:gs>
            <a:gs pos="48000">
              <a:schemeClr val="accent1">
                <a:lumMod val="97000"/>
                <a:lumOff val="3000"/>
              </a:schemeClr>
            </a:gs>
            <a:gs pos="100000">
              <a:schemeClr val="accent1">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2" name="TextBox 1"/>
          <p:cNvSpPr txBox="1"/>
          <p:nvPr/>
        </p:nvSpPr>
        <p:spPr>
          <a:xfrm>
            <a:off x="0" y="0"/>
            <a:ext cx="5588000" cy="2062103"/>
          </a:xfrm>
          <a:prstGeom prst="rect">
            <a:avLst/>
          </a:prstGeom>
          <a:noFill/>
        </p:spPr>
        <p:txBody>
          <a:bodyPr wrap="square" rtlCol="0">
            <a:spAutoFit/>
          </a:bodyPr>
          <a:lstStyle/>
          <a:p>
            <a:r>
              <a:rPr lang="en-US" sz="2800" b="1" dirty="0" smtClean="0"/>
              <a:t>Why capture Seabirds? </a:t>
            </a:r>
          </a:p>
          <a:p>
            <a:endParaRPr lang="en-US" sz="2800" b="1" dirty="0" smtClean="0"/>
          </a:p>
          <a:p>
            <a:r>
              <a:rPr lang="en-US" sz="2400" dirty="0" smtClean="0"/>
              <a:t>(4) BIOLOGGING to use electronic data-loggers to track movements, behavior, and even physiology of individual birds!  </a:t>
            </a:r>
            <a:endParaRPr lang="en-US" dirty="0"/>
          </a:p>
        </p:txBody>
      </p:sp>
      <p:pic>
        <p:nvPicPr>
          <p:cNvPr id="4" name="Picture 3"/>
          <p:cNvPicPr>
            <a:picLocks noChangeAspect="1"/>
          </p:cNvPicPr>
          <p:nvPr/>
        </p:nvPicPr>
        <p:blipFill rotWithShape="1">
          <a:blip r:embed="rId3" cstate="screen">
            <a:extLst>
              <a:ext uri="{BEBA8EAE-BF5A-486C-A8C5-ECC9F3942E4B}">
                <a14:imgProps xmlns:a14="http://schemas.microsoft.com/office/drawing/2010/main">
                  <a14:imgLayer r:embed="rId4">
                    <a14:imgEffect>
                      <a14:backgroundRemoval t="9375" b="99554" l="38014" r="75685"/>
                    </a14:imgEffect>
                  </a14:imgLayer>
                </a14:imgProps>
              </a:ext>
              <a:ext uri="{28A0092B-C50C-407E-A947-70E740481C1C}">
                <a14:useLocalDpi xmlns:a14="http://schemas.microsoft.com/office/drawing/2010/main"/>
              </a:ext>
            </a:extLst>
          </a:blip>
          <a:srcRect l="34354" r="23973"/>
          <a:stretch/>
        </p:blipFill>
        <p:spPr>
          <a:xfrm rot="10800000">
            <a:off x="3052898" y="1888340"/>
            <a:ext cx="2015898" cy="3710871"/>
          </a:xfrm>
          <a:prstGeom prst="rect">
            <a:avLst/>
          </a:prstGeom>
        </p:spPr>
      </p:pic>
      <p:sp>
        <p:nvSpPr>
          <p:cNvPr id="7" name="TextBox 6"/>
          <p:cNvSpPr txBox="1"/>
          <p:nvPr/>
        </p:nvSpPr>
        <p:spPr>
          <a:xfrm>
            <a:off x="164594" y="5483424"/>
            <a:ext cx="4904202" cy="1323439"/>
          </a:xfrm>
          <a:prstGeom prst="rect">
            <a:avLst/>
          </a:prstGeom>
          <a:noFill/>
        </p:spPr>
        <p:txBody>
          <a:bodyPr wrap="square" rtlCol="0">
            <a:spAutoFit/>
          </a:bodyPr>
          <a:lstStyle/>
          <a:p>
            <a:r>
              <a:rPr lang="en-US" sz="2000" dirty="0" smtClean="0"/>
              <a:t>GPS loggers record the position of a bird so that biologists can learn where birds are going at sea to find food.  How would you do this without data-loggers?</a:t>
            </a:r>
            <a:endParaRPr lang="en-US" sz="2000" dirty="0"/>
          </a:p>
        </p:txBody>
      </p:sp>
      <p:cxnSp>
        <p:nvCxnSpPr>
          <p:cNvPr id="9" name="Straight Arrow Connector 8"/>
          <p:cNvCxnSpPr/>
          <p:nvPr/>
        </p:nvCxnSpPr>
        <p:spPr>
          <a:xfrm flipH="1" flipV="1">
            <a:off x="7708900" y="2048828"/>
            <a:ext cx="487293" cy="391994"/>
          </a:xfrm>
          <a:prstGeom prst="straightConnector1">
            <a:avLst/>
          </a:prstGeom>
          <a:ln w="57150" cmpd="sng">
            <a:solidFill>
              <a:srgbClr val="31859C"/>
            </a:solidFill>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8145393" y="2296994"/>
            <a:ext cx="563714" cy="369332"/>
          </a:xfrm>
          <a:prstGeom prst="rect">
            <a:avLst/>
          </a:prstGeom>
          <a:noFill/>
          <a:ln w="28575" cmpd="sng">
            <a:noFill/>
          </a:ln>
        </p:spPr>
        <p:txBody>
          <a:bodyPr wrap="none" rtlCol="0">
            <a:spAutoFit/>
          </a:bodyPr>
          <a:lstStyle/>
          <a:p>
            <a:r>
              <a:rPr lang="en-US" b="1" dirty="0" smtClean="0">
                <a:solidFill>
                  <a:srgbClr val="660066"/>
                </a:solidFill>
              </a:rPr>
              <a:t>GPS</a:t>
            </a:r>
            <a:endParaRPr lang="en-US" b="1" dirty="0">
              <a:solidFill>
                <a:srgbClr val="660066"/>
              </a:solidFill>
            </a:endParaRPr>
          </a:p>
        </p:txBody>
      </p:sp>
      <p:sp>
        <p:nvSpPr>
          <p:cNvPr id="17" name="TextBox 16"/>
          <p:cNvSpPr txBox="1"/>
          <p:nvPr/>
        </p:nvSpPr>
        <p:spPr>
          <a:xfrm>
            <a:off x="5774477" y="4559069"/>
            <a:ext cx="3369523" cy="2308324"/>
          </a:xfrm>
          <a:prstGeom prst="rect">
            <a:avLst/>
          </a:prstGeom>
          <a:noFill/>
        </p:spPr>
        <p:txBody>
          <a:bodyPr wrap="square" rtlCol="0">
            <a:spAutoFit/>
          </a:bodyPr>
          <a:lstStyle/>
          <a:p>
            <a:r>
              <a:rPr lang="en-US" sz="2400" dirty="0" smtClean="0"/>
              <a:t>The GPS logger is taped to </a:t>
            </a:r>
            <a:r>
              <a:rPr lang="en-US" sz="2400" dirty="0" err="1"/>
              <a:t>m</a:t>
            </a:r>
            <a:r>
              <a:rPr lang="en-US" sz="2400" dirty="0" err="1" smtClean="0"/>
              <a:t>urre’s</a:t>
            </a:r>
            <a:r>
              <a:rPr lang="en-US" sz="2400" dirty="0" smtClean="0"/>
              <a:t> back feathers.  </a:t>
            </a:r>
          </a:p>
          <a:p>
            <a:endParaRPr lang="en-US" sz="2400" dirty="0" smtClean="0"/>
          </a:p>
          <a:p>
            <a:r>
              <a:rPr lang="en-US" sz="2400" dirty="0" smtClean="0"/>
              <a:t>Can you find the other logger on the same </a:t>
            </a:r>
            <a:r>
              <a:rPr lang="en-US" sz="2400" dirty="0" err="1" smtClean="0"/>
              <a:t>murre</a:t>
            </a:r>
            <a:r>
              <a:rPr lang="en-US" dirty="0" smtClean="0"/>
              <a:t>? </a:t>
            </a:r>
            <a:endParaRPr lang="en-US" dirty="0"/>
          </a:p>
        </p:txBody>
      </p:sp>
      <p:grpSp>
        <p:nvGrpSpPr>
          <p:cNvPr id="6" name="Group 5"/>
          <p:cNvGrpSpPr/>
          <p:nvPr/>
        </p:nvGrpSpPr>
        <p:grpSpPr>
          <a:xfrm>
            <a:off x="482093" y="2418247"/>
            <a:ext cx="2471171" cy="3041266"/>
            <a:chOff x="482093" y="2418247"/>
            <a:chExt cx="2471171" cy="3041266"/>
          </a:xfrm>
        </p:grpSpPr>
        <p:pic>
          <p:nvPicPr>
            <p:cNvPr id="10" name="Picture 9"/>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82093" y="2418247"/>
              <a:ext cx="2471171" cy="3041266"/>
            </a:xfrm>
            <a:prstGeom prst="rect">
              <a:avLst/>
            </a:prstGeom>
          </p:spPr>
        </p:pic>
        <p:sp>
          <p:nvSpPr>
            <p:cNvPr id="12" name="TextBox 11"/>
            <p:cNvSpPr txBox="1"/>
            <p:nvPr/>
          </p:nvSpPr>
          <p:spPr>
            <a:xfrm>
              <a:off x="482093" y="5182514"/>
              <a:ext cx="2270367" cy="276999"/>
            </a:xfrm>
            <a:prstGeom prst="rect">
              <a:avLst/>
            </a:prstGeom>
            <a:noFill/>
          </p:spPr>
          <p:txBody>
            <a:bodyPr wrap="square" rtlCol="0">
              <a:spAutoFit/>
            </a:bodyPr>
            <a:lstStyle/>
            <a:p>
              <a:r>
                <a:rPr lang="en-US" sz="1200" dirty="0" smtClean="0">
                  <a:solidFill>
                    <a:schemeClr val="bg1"/>
                  </a:solidFill>
                </a:rPr>
                <a:t>©  Rachael </a:t>
              </a:r>
              <a:r>
                <a:rPr lang="en-US" sz="1200" dirty="0" err="1" smtClean="0">
                  <a:solidFill>
                    <a:schemeClr val="bg1"/>
                  </a:solidFill>
                </a:rPr>
                <a:t>Orben</a:t>
              </a:r>
              <a:endParaRPr lang="en-US" sz="1200" dirty="0">
                <a:solidFill>
                  <a:schemeClr val="bg1"/>
                </a:solidFill>
              </a:endParaRPr>
            </a:p>
          </p:txBody>
        </p:sp>
      </p:grpSp>
      <p:grpSp>
        <p:nvGrpSpPr>
          <p:cNvPr id="3" name="Group 2"/>
          <p:cNvGrpSpPr/>
          <p:nvPr/>
        </p:nvGrpSpPr>
        <p:grpSpPr>
          <a:xfrm>
            <a:off x="5940259" y="0"/>
            <a:ext cx="3203740" cy="4495405"/>
            <a:chOff x="5940259" y="0"/>
            <a:chExt cx="3203740" cy="4495405"/>
          </a:xfrm>
        </p:grpSpPr>
        <p:pic>
          <p:nvPicPr>
            <p:cNvPr id="5" name="Picture 4"/>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940259" y="0"/>
              <a:ext cx="3203740" cy="4495405"/>
            </a:xfrm>
            <a:prstGeom prst="rect">
              <a:avLst/>
            </a:prstGeom>
          </p:spPr>
        </p:pic>
        <p:sp>
          <p:nvSpPr>
            <p:cNvPr id="13" name="TextBox 12"/>
            <p:cNvSpPr txBox="1"/>
            <p:nvPr/>
          </p:nvSpPr>
          <p:spPr>
            <a:xfrm>
              <a:off x="7824351" y="4218406"/>
              <a:ext cx="1319648" cy="276999"/>
            </a:xfrm>
            <a:prstGeom prst="rect">
              <a:avLst/>
            </a:prstGeom>
            <a:noFill/>
          </p:spPr>
          <p:txBody>
            <a:bodyPr wrap="square" rtlCol="0">
              <a:spAutoFit/>
            </a:bodyPr>
            <a:lstStyle/>
            <a:p>
              <a:r>
                <a:rPr lang="en-US" sz="1200" dirty="0" smtClean="0">
                  <a:solidFill>
                    <a:schemeClr val="bg1"/>
                  </a:solidFill>
                </a:rPr>
                <a:t>©  </a:t>
              </a:r>
              <a:r>
                <a:rPr lang="en-US" sz="1200" dirty="0" err="1" smtClean="0">
                  <a:solidFill>
                    <a:schemeClr val="bg1"/>
                  </a:solidFill>
                </a:rPr>
                <a:t>Kerrith</a:t>
              </a:r>
              <a:r>
                <a:rPr lang="en-US" sz="1200" dirty="0" smtClean="0">
                  <a:solidFill>
                    <a:schemeClr val="bg1"/>
                  </a:solidFill>
                </a:rPr>
                <a:t> McKay</a:t>
              </a:r>
              <a:endParaRPr lang="en-US" sz="1200" dirty="0">
                <a:solidFill>
                  <a:schemeClr val="bg1"/>
                </a:solidFill>
              </a:endParaRPr>
            </a:p>
          </p:txBody>
        </p:sp>
      </p:grpSp>
    </p:spTree>
    <p:extLst>
      <p:ext uri="{BB962C8B-B14F-4D97-AF65-F5344CB8AC3E}">
        <p14:creationId xmlns:p14="http://schemas.microsoft.com/office/powerpoint/2010/main" val="2782989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ntitled-1.jpg"/>
          <p:cNvPicPr>
            <a:picLocks noChangeAspect="1"/>
          </p:cNvPicPr>
          <p:nvPr/>
        </p:nvPicPr>
        <p:blipFill>
          <a:blip r:embed="rId3"/>
          <a:stretch>
            <a:fillRect/>
          </a:stretch>
        </p:blipFill>
        <p:spPr>
          <a:xfrm>
            <a:off x="0" y="-133693"/>
            <a:ext cx="9144000" cy="6858000"/>
          </a:xfrm>
          <a:prstGeom prst="rect">
            <a:avLst/>
          </a:prstGeom>
        </p:spPr>
      </p:pic>
      <p:sp>
        <p:nvSpPr>
          <p:cNvPr id="3" name="TextBox 2"/>
          <p:cNvSpPr txBox="1"/>
          <p:nvPr/>
        </p:nvSpPr>
        <p:spPr>
          <a:xfrm>
            <a:off x="133671" y="1"/>
            <a:ext cx="8822353" cy="830997"/>
          </a:xfrm>
          <a:prstGeom prst="rect">
            <a:avLst/>
          </a:prstGeom>
          <a:solidFill>
            <a:srgbClr val="FFFF00"/>
          </a:solidFill>
        </p:spPr>
        <p:txBody>
          <a:bodyPr wrap="square" rtlCol="0">
            <a:spAutoFit/>
          </a:bodyPr>
          <a:lstStyle/>
          <a:p>
            <a:r>
              <a:rPr lang="en-US" sz="2400" dirty="0" smtClean="0"/>
              <a:t>GPS tracks of thick-billed </a:t>
            </a:r>
            <a:r>
              <a:rPr lang="en-US" sz="2400" dirty="0" err="1"/>
              <a:t>m</a:t>
            </a:r>
            <a:r>
              <a:rPr lang="en-US" sz="2400" dirty="0" err="1" smtClean="0"/>
              <a:t>urres</a:t>
            </a:r>
            <a:r>
              <a:rPr lang="en-US" sz="2400" dirty="0" smtClean="0"/>
              <a:t> foraging from their breeding colony. Each color track is a different bird. </a:t>
            </a:r>
            <a:endParaRPr lang="en-US" sz="2400" dirty="0"/>
          </a:p>
        </p:txBody>
      </p:sp>
    </p:spTree>
    <p:extLst>
      <p:ext uri="{BB962C8B-B14F-4D97-AF65-F5344CB8AC3E}">
        <p14:creationId xmlns:p14="http://schemas.microsoft.com/office/powerpoint/2010/main" val="141092905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97000"/>
              </a:schemeClr>
            </a:gs>
            <a:gs pos="48000">
              <a:schemeClr val="accent1">
                <a:lumMod val="77000"/>
              </a:schemeClr>
            </a:gs>
            <a:gs pos="100000">
              <a:schemeClr val="accent1">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2" name="TextBox 1"/>
          <p:cNvSpPr txBox="1"/>
          <p:nvPr/>
        </p:nvSpPr>
        <p:spPr>
          <a:xfrm>
            <a:off x="230884" y="192437"/>
            <a:ext cx="4964024" cy="8802410"/>
          </a:xfrm>
          <a:prstGeom prst="rect">
            <a:avLst/>
          </a:prstGeom>
          <a:noFill/>
        </p:spPr>
        <p:txBody>
          <a:bodyPr wrap="square" rtlCol="0">
            <a:spAutoFit/>
          </a:bodyPr>
          <a:lstStyle/>
          <a:p>
            <a:endParaRPr lang="en-US" dirty="0"/>
          </a:p>
          <a:p>
            <a:r>
              <a:rPr lang="en-US" sz="4400" i="1" dirty="0" smtClean="0"/>
              <a:t>Question</a:t>
            </a:r>
            <a:r>
              <a:rPr lang="en-US" sz="4400" dirty="0" smtClean="0"/>
              <a:t>: Who captures Seabirds?</a:t>
            </a:r>
          </a:p>
          <a:p>
            <a:pPr marL="342900" indent="-342900">
              <a:buAutoNum type="arabicParenR"/>
            </a:pPr>
            <a:endParaRPr lang="en-US" sz="2400" dirty="0"/>
          </a:p>
          <a:p>
            <a:r>
              <a:rPr lang="en-US" sz="4000" i="1" dirty="0" smtClean="0"/>
              <a:t>Answer</a:t>
            </a:r>
            <a:r>
              <a:rPr lang="en-US" sz="4000" dirty="0" smtClean="0"/>
              <a:t>: </a:t>
            </a:r>
          </a:p>
          <a:p>
            <a:r>
              <a:rPr lang="en-US" sz="3600" dirty="0" smtClean="0"/>
              <a:t>Researchers and biologists</a:t>
            </a:r>
            <a:endParaRPr lang="en-US" sz="3600" dirty="0"/>
          </a:p>
          <a:p>
            <a:endParaRPr lang="en-US" dirty="0" smtClean="0"/>
          </a:p>
          <a:p>
            <a:endParaRPr lang="en-US" dirty="0"/>
          </a:p>
          <a:p>
            <a:endParaRPr lang="en-US" dirty="0" smtClean="0"/>
          </a:p>
          <a:p>
            <a:endParaRPr lang="en-US" dirty="0"/>
          </a:p>
          <a:p>
            <a:endParaRPr lang="en-US" dirty="0" smtClean="0"/>
          </a:p>
          <a:p>
            <a:endParaRPr lang="en-US" dirty="0"/>
          </a:p>
          <a:p>
            <a:endParaRPr lang="en-US" dirty="0"/>
          </a:p>
          <a:p>
            <a:endParaRPr lang="en-US" dirty="0" smtClean="0"/>
          </a:p>
          <a:p>
            <a:endParaRPr lang="en-US" dirty="0"/>
          </a:p>
          <a:p>
            <a:endParaRPr lang="en-US" dirty="0"/>
          </a:p>
          <a:p>
            <a:pPr marL="342900" indent="-342900">
              <a:buAutoNum type="arabicParenBoth"/>
            </a:pPr>
            <a:endParaRPr lang="en-US" dirty="0"/>
          </a:p>
          <a:p>
            <a:pPr marL="342900" indent="-342900">
              <a:buAutoNum type="arabicParenBoth"/>
            </a:pPr>
            <a:endParaRPr lang="en-US" dirty="0" smtClean="0"/>
          </a:p>
          <a:p>
            <a:endParaRPr lang="en-US" dirty="0" smtClean="0"/>
          </a:p>
          <a:p>
            <a:pPr marL="342900" indent="-342900">
              <a:buAutoNum type="arabicParenR"/>
            </a:pPr>
            <a:endParaRPr lang="en-US" dirty="0"/>
          </a:p>
          <a:p>
            <a:pPr marL="342900" indent="-342900">
              <a:buAutoNum type="arabicParenR"/>
            </a:pPr>
            <a:endParaRPr lang="en-US" dirty="0" smtClean="0"/>
          </a:p>
          <a:p>
            <a:pPr marL="342900" indent="-342900">
              <a:buAutoNum type="arabicParenR"/>
            </a:pPr>
            <a:endParaRPr lang="en-US" dirty="0" smtClean="0"/>
          </a:p>
          <a:p>
            <a:endParaRPr lang="en-US" dirty="0"/>
          </a:p>
          <a:p>
            <a:endParaRPr lang="en-US" dirty="0" smtClean="0"/>
          </a:p>
        </p:txBody>
      </p:sp>
      <p:pic>
        <p:nvPicPr>
          <p:cNvPr id="4" name="Picture 3" descr="Vertical-cmyk.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44515" y="-2481"/>
            <a:ext cx="1215243" cy="1269495"/>
          </a:xfrm>
          <a:prstGeom prst="rect">
            <a:avLst/>
          </a:prstGeom>
        </p:spPr>
      </p:pic>
      <p:sp>
        <p:nvSpPr>
          <p:cNvPr id="5" name="TextBox 4"/>
          <p:cNvSpPr txBox="1"/>
          <p:nvPr/>
        </p:nvSpPr>
        <p:spPr>
          <a:xfrm>
            <a:off x="6058321" y="4904695"/>
            <a:ext cx="4930352" cy="369332"/>
          </a:xfrm>
          <a:prstGeom prst="rect">
            <a:avLst/>
          </a:prstGeom>
          <a:noFill/>
        </p:spPr>
        <p:txBody>
          <a:bodyPr wrap="square" rtlCol="0">
            <a:spAutoFit/>
          </a:bodyPr>
          <a:lstStyle/>
          <a:p>
            <a:r>
              <a:rPr lang="en-US" dirty="0" smtClean="0"/>
              <a:t>Dr. Rachael </a:t>
            </a:r>
            <a:r>
              <a:rPr lang="en-US" dirty="0" err="1" smtClean="0"/>
              <a:t>Orben</a:t>
            </a:r>
            <a:endParaRPr lang="en-US" dirty="0"/>
          </a:p>
        </p:txBody>
      </p:sp>
      <p:sp>
        <p:nvSpPr>
          <p:cNvPr id="6" name="TextBox 5"/>
          <p:cNvSpPr txBox="1"/>
          <p:nvPr/>
        </p:nvSpPr>
        <p:spPr>
          <a:xfrm>
            <a:off x="307846" y="5210736"/>
            <a:ext cx="8215651" cy="1569660"/>
          </a:xfrm>
          <a:prstGeom prst="rect">
            <a:avLst/>
          </a:prstGeom>
          <a:noFill/>
        </p:spPr>
        <p:txBody>
          <a:bodyPr wrap="square" rtlCol="0">
            <a:spAutoFit/>
          </a:bodyPr>
          <a:lstStyle/>
          <a:p>
            <a:r>
              <a:rPr lang="en-US" sz="2400" i="1" dirty="0"/>
              <a:t>Question</a:t>
            </a:r>
            <a:r>
              <a:rPr lang="en-US" sz="2400" dirty="0"/>
              <a:t>: Can anyone capture </a:t>
            </a:r>
            <a:r>
              <a:rPr lang="en-US" sz="2400" dirty="0" smtClean="0"/>
              <a:t>seabirds?</a:t>
            </a:r>
            <a:endParaRPr lang="en-US" sz="2400" dirty="0"/>
          </a:p>
          <a:p>
            <a:endParaRPr lang="en-US" sz="2400" dirty="0"/>
          </a:p>
          <a:p>
            <a:r>
              <a:rPr lang="en-US" sz="2400" i="1" dirty="0"/>
              <a:t>Answer</a:t>
            </a:r>
            <a:r>
              <a:rPr lang="en-US" sz="2400" dirty="0"/>
              <a:t>: </a:t>
            </a:r>
            <a:r>
              <a:rPr lang="en-US" sz="2400" b="1" dirty="0" smtClean="0"/>
              <a:t>NO</a:t>
            </a:r>
            <a:r>
              <a:rPr lang="en-US" sz="2400" dirty="0"/>
              <a:t>!</a:t>
            </a:r>
            <a:r>
              <a:rPr lang="en-US" sz="2400" dirty="0" smtClean="0"/>
              <a:t> </a:t>
            </a:r>
            <a:r>
              <a:rPr lang="en-US" sz="2400" dirty="0"/>
              <a:t>You need training, official permits, and an animal welfare committee has to approve your study. </a:t>
            </a:r>
          </a:p>
        </p:txBody>
      </p:sp>
      <p:sp>
        <p:nvSpPr>
          <p:cNvPr id="8" name="TextBox 7"/>
          <p:cNvSpPr txBox="1"/>
          <p:nvPr/>
        </p:nvSpPr>
        <p:spPr>
          <a:xfrm>
            <a:off x="6760719" y="4226946"/>
            <a:ext cx="2963021" cy="369332"/>
          </a:xfrm>
          <a:prstGeom prst="rect">
            <a:avLst/>
          </a:prstGeom>
          <a:noFill/>
        </p:spPr>
        <p:txBody>
          <a:bodyPr wrap="square" rtlCol="0">
            <a:spAutoFit/>
          </a:bodyPr>
          <a:lstStyle/>
          <a:p>
            <a:r>
              <a:rPr lang="en-US" dirty="0" smtClean="0"/>
              <a:t>Dr. </a:t>
            </a:r>
            <a:r>
              <a:rPr lang="en-US" dirty="0" err="1" smtClean="0"/>
              <a:t>Rosana</a:t>
            </a:r>
            <a:r>
              <a:rPr lang="en-US" dirty="0" smtClean="0"/>
              <a:t> Parades</a:t>
            </a:r>
            <a:endParaRPr lang="en-US" dirty="0"/>
          </a:p>
        </p:txBody>
      </p:sp>
      <p:grpSp>
        <p:nvGrpSpPr>
          <p:cNvPr id="13" name="Group 12"/>
          <p:cNvGrpSpPr/>
          <p:nvPr/>
        </p:nvGrpSpPr>
        <p:grpSpPr>
          <a:xfrm>
            <a:off x="4047823" y="2016174"/>
            <a:ext cx="2611759" cy="2765958"/>
            <a:chOff x="4047823" y="2016174"/>
            <a:chExt cx="2611759" cy="2765958"/>
          </a:xfrm>
        </p:grpSpPr>
        <p:pic>
          <p:nvPicPr>
            <p:cNvPr id="3" name="Picture 2"/>
            <p:cNvPicPr>
              <a:picLocks noChangeAspect="1"/>
            </p:cNvPicPr>
            <p:nvPr/>
          </p:nvPicPr>
          <p:blipFill>
            <a:blip r:embed="rId4"/>
            <a:stretch>
              <a:fillRect/>
            </a:stretch>
          </p:blipFill>
          <p:spPr>
            <a:xfrm>
              <a:off x="4047823" y="2016174"/>
              <a:ext cx="2611759" cy="2765958"/>
            </a:xfrm>
            <a:prstGeom prst="rect">
              <a:avLst/>
            </a:prstGeom>
          </p:spPr>
        </p:pic>
        <p:sp>
          <p:nvSpPr>
            <p:cNvPr id="11" name="TextBox 10"/>
            <p:cNvSpPr txBox="1"/>
            <p:nvPr/>
          </p:nvSpPr>
          <p:spPr>
            <a:xfrm>
              <a:off x="4047823" y="4505133"/>
              <a:ext cx="1662272" cy="276999"/>
            </a:xfrm>
            <a:prstGeom prst="rect">
              <a:avLst/>
            </a:prstGeom>
            <a:noFill/>
          </p:spPr>
          <p:txBody>
            <a:bodyPr wrap="square" rtlCol="0">
              <a:spAutoFit/>
            </a:bodyPr>
            <a:lstStyle/>
            <a:p>
              <a:r>
                <a:rPr lang="en-US" sz="1200" dirty="0" smtClean="0">
                  <a:solidFill>
                    <a:schemeClr val="bg1"/>
                  </a:solidFill>
                </a:rPr>
                <a:t>©  Dan </a:t>
              </a:r>
              <a:r>
                <a:rPr lang="en-US" sz="1200" dirty="0">
                  <a:solidFill>
                    <a:schemeClr val="bg1"/>
                  </a:solidFill>
                </a:rPr>
                <a:t>C</a:t>
              </a:r>
              <a:r>
                <a:rPr lang="en-US" sz="1200" dirty="0" smtClean="0">
                  <a:solidFill>
                    <a:schemeClr val="bg1"/>
                  </a:solidFill>
                </a:rPr>
                <a:t>ushing</a:t>
              </a:r>
              <a:endParaRPr lang="en-US" sz="1200" dirty="0">
                <a:solidFill>
                  <a:schemeClr val="bg1"/>
                </a:solidFill>
              </a:endParaRPr>
            </a:p>
          </p:txBody>
        </p:sp>
      </p:grpSp>
      <p:grpSp>
        <p:nvGrpSpPr>
          <p:cNvPr id="14" name="Group 13"/>
          <p:cNvGrpSpPr/>
          <p:nvPr/>
        </p:nvGrpSpPr>
        <p:grpSpPr>
          <a:xfrm>
            <a:off x="6159758" y="21098"/>
            <a:ext cx="2872967" cy="4134437"/>
            <a:chOff x="6159758" y="21098"/>
            <a:chExt cx="2872967" cy="4134437"/>
          </a:xfrm>
        </p:grpSpPr>
        <p:pic>
          <p:nvPicPr>
            <p:cNvPr id="7" name="Picture 6"/>
            <p:cNvPicPr>
              <a:picLocks noChangeAspect="1"/>
            </p:cNvPicPr>
            <p:nvPr/>
          </p:nvPicPr>
          <p:blipFill>
            <a:blip r:embed="rId5"/>
            <a:stretch>
              <a:fillRect/>
            </a:stretch>
          </p:blipFill>
          <p:spPr>
            <a:xfrm>
              <a:off x="6159758" y="21098"/>
              <a:ext cx="2554164" cy="4134437"/>
            </a:xfrm>
            <a:prstGeom prst="rect">
              <a:avLst/>
            </a:prstGeom>
          </p:spPr>
        </p:pic>
        <p:sp>
          <p:nvSpPr>
            <p:cNvPr id="12" name="TextBox 11"/>
            <p:cNvSpPr txBox="1"/>
            <p:nvPr/>
          </p:nvSpPr>
          <p:spPr>
            <a:xfrm>
              <a:off x="7370453" y="3878536"/>
              <a:ext cx="1662272" cy="276999"/>
            </a:xfrm>
            <a:prstGeom prst="rect">
              <a:avLst/>
            </a:prstGeom>
            <a:noFill/>
          </p:spPr>
          <p:txBody>
            <a:bodyPr wrap="square" rtlCol="0">
              <a:spAutoFit/>
            </a:bodyPr>
            <a:lstStyle/>
            <a:p>
              <a:r>
                <a:rPr lang="en-US" sz="1200" dirty="0" smtClean="0">
                  <a:solidFill>
                    <a:schemeClr val="bg1"/>
                  </a:solidFill>
                </a:rPr>
                <a:t>©  Nathan </a:t>
              </a:r>
              <a:r>
                <a:rPr lang="en-US" sz="1200" dirty="0" err="1" smtClean="0">
                  <a:solidFill>
                    <a:schemeClr val="bg1"/>
                  </a:solidFill>
                </a:rPr>
                <a:t>Bamfield</a:t>
              </a:r>
              <a:endParaRPr lang="en-US" sz="1200" dirty="0">
                <a:solidFill>
                  <a:schemeClr val="bg1"/>
                </a:solidFill>
              </a:endParaRPr>
            </a:p>
          </p:txBody>
        </p:sp>
      </p:grpSp>
    </p:spTree>
    <p:extLst>
      <p:ext uri="{BB962C8B-B14F-4D97-AF65-F5344CB8AC3E}">
        <p14:creationId xmlns:p14="http://schemas.microsoft.com/office/powerpoint/2010/main" val="18021436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 calcmode="lin" valueType="num">
                                      <p:cBhvr additive="base">
                                        <p:cTn id="7"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anim calcmode="lin" valueType="num">
                                      <p:cBhvr additive="base">
                                        <p:cTn id="11"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xEl>
                                              <p:pRg st="0" end="0"/>
                                            </p:txEl>
                                          </p:spTgt>
                                        </p:tgtEl>
                                        <p:attrNameLst>
                                          <p:attrName>style.visibility</p:attrName>
                                        </p:attrNameLst>
                                      </p:cBhvr>
                                      <p:to>
                                        <p:strVal val="visible"/>
                                      </p:to>
                                    </p:set>
                                    <p:anim calcmode="lin" valueType="num">
                                      <p:cBhvr additive="base">
                                        <p:cTn id="31"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6">
                                            <p:txEl>
                                              <p:pRg st="2" end="2"/>
                                            </p:txEl>
                                          </p:spTgt>
                                        </p:tgtEl>
                                        <p:attrNameLst>
                                          <p:attrName>style.visibility</p:attrName>
                                        </p:attrNameLst>
                                      </p:cBhvr>
                                      <p:to>
                                        <p:strVal val="visible"/>
                                      </p:to>
                                    </p:set>
                                    <p:anim calcmode="lin" valueType="num">
                                      <p:cBhvr additive="base">
                                        <p:cTn id="37"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89000"/>
                <a:lumOff val="11000"/>
              </a:schemeClr>
            </a:gs>
            <a:gs pos="48000">
              <a:schemeClr val="accent1">
                <a:lumMod val="97000"/>
                <a:lumOff val="3000"/>
              </a:schemeClr>
            </a:gs>
            <a:gs pos="100000">
              <a:schemeClr val="accent1">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2" name="TextBox 1"/>
          <p:cNvSpPr txBox="1"/>
          <p:nvPr/>
        </p:nvSpPr>
        <p:spPr>
          <a:xfrm>
            <a:off x="355600" y="173195"/>
            <a:ext cx="8407400" cy="7571303"/>
          </a:xfrm>
          <a:prstGeom prst="rect">
            <a:avLst/>
          </a:prstGeom>
          <a:noFill/>
        </p:spPr>
        <p:txBody>
          <a:bodyPr wrap="square" rtlCol="0">
            <a:spAutoFit/>
          </a:bodyPr>
          <a:lstStyle/>
          <a:p>
            <a:pPr algn="ctr"/>
            <a:r>
              <a:rPr lang="en-US" sz="2400" b="1" dirty="0" smtClean="0"/>
              <a:t>How do we capture Seabirds? </a:t>
            </a:r>
          </a:p>
          <a:p>
            <a:pPr algn="ctr"/>
            <a:r>
              <a:rPr lang="en-US" sz="2400" dirty="0" smtClean="0"/>
              <a:t>(Very carefully!)</a:t>
            </a:r>
          </a:p>
          <a:p>
            <a:endParaRPr lang="en-US" sz="2400" dirty="0"/>
          </a:p>
          <a:p>
            <a:r>
              <a:rPr lang="en-US" sz="2400" dirty="0" smtClean="0"/>
              <a:t>Seabirds are usually captured on land during the breeding season</a:t>
            </a:r>
          </a:p>
          <a:p>
            <a:endParaRPr lang="en-US" sz="2200" dirty="0"/>
          </a:p>
          <a:p>
            <a:r>
              <a:rPr lang="en-US" sz="2200" b="1" dirty="0" smtClean="0"/>
              <a:t>(1) MIST-NET</a:t>
            </a:r>
          </a:p>
          <a:p>
            <a:r>
              <a:rPr lang="en-US" sz="2200" dirty="0" smtClean="0"/>
              <a:t>Often used to capture smaller seabirds in flight at the colony.</a:t>
            </a:r>
          </a:p>
          <a:p>
            <a:pPr marL="342900" indent="-342900">
              <a:buAutoNum type="arabicParenR"/>
            </a:pPr>
            <a:endParaRPr lang="en-US" dirty="0"/>
          </a:p>
          <a:p>
            <a:pPr marL="342900" indent="-342900">
              <a:buAutoNum type="arabicParenR"/>
            </a:pPr>
            <a:endParaRPr lang="en-US" dirty="0" smtClean="0"/>
          </a:p>
          <a:p>
            <a:pPr marL="342900" indent="-342900">
              <a:buAutoNum type="arabicParenR"/>
            </a:pPr>
            <a:endParaRPr lang="en-US" dirty="0"/>
          </a:p>
          <a:p>
            <a:pPr marL="342900" indent="-342900">
              <a:buAutoNum type="arabicParenR"/>
            </a:pPr>
            <a:endParaRPr lang="en-US" dirty="0" smtClean="0"/>
          </a:p>
          <a:p>
            <a:pPr marL="342900" indent="-342900">
              <a:buAutoNum type="arabicParenR"/>
            </a:pPr>
            <a:endParaRPr lang="en-US" dirty="0"/>
          </a:p>
          <a:p>
            <a:pPr marL="342900" indent="-342900">
              <a:buAutoNum type="arabicParenR"/>
            </a:pPr>
            <a:endParaRPr lang="en-US" dirty="0" smtClean="0"/>
          </a:p>
          <a:p>
            <a:pPr marL="342900" indent="-342900">
              <a:buAutoNum type="arabicParenR"/>
            </a:pPr>
            <a:endParaRPr lang="en-US" dirty="0"/>
          </a:p>
          <a:p>
            <a:pPr marL="342900" indent="-342900">
              <a:buAutoNum type="arabicParenR"/>
            </a:pPr>
            <a:endParaRPr lang="en-US" dirty="0"/>
          </a:p>
          <a:p>
            <a:pPr marL="342900" indent="-342900">
              <a:buAutoNum type="arabicParenR"/>
            </a:pPr>
            <a:endParaRPr lang="en-US" dirty="0" smtClean="0"/>
          </a:p>
          <a:p>
            <a:pPr marL="342900" indent="-342900">
              <a:buAutoNum type="arabicParenR"/>
            </a:pPr>
            <a:endParaRPr lang="en-US" dirty="0"/>
          </a:p>
          <a:p>
            <a:endParaRPr lang="en-US" dirty="0"/>
          </a:p>
          <a:p>
            <a:endParaRPr lang="en-US" dirty="0"/>
          </a:p>
          <a:p>
            <a:endParaRPr lang="en-US" dirty="0" smtClean="0"/>
          </a:p>
          <a:p>
            <a:endParaRPr lang="en-US" dirty="0"/>
          </a:p>
          <a:p>
            <a:endParaRPr lang="en-US" dirty="0" smtClean="0"/>
          </a:p>
          <a:p>
            <a:endParaRPr lang="en-US" dirty="0"/>
          </a:p>
          <a:p>
            <a:endParaRPr lang="en-US" dirty="0" smtClean="0"/>
          </a:p>
          <a:p>
            <a:endParaRPr lang="en-US" dirty="0"/>
          </a:p>
        </p:txBody>
      </p:sp>
      <p:sp>
        <p:nvSpPr>
          <p:cNvPr id="6" name="TextBox 5"/>
          <p:cNvSpPr txBox="1"/>
          <p:nvPr/>
        </p:nvSpPr>
        <p:spPr>
          <a:xfrm>
            <a:off x="355600" y="5522995"/>
            <a:ext cx="3822700" cy="1323439"/>
          </a:xfrm>
          <a:prstGeom prst="rect">
            <a:avLst/>
          </a:prstGeom>
          <a:noFill/>
        </p:spPr>
        <p:txBody>
          <a:bodyPr wrap="square" rtlCol="0">
            <a:spAutoFit/>
          </a:bodyPr>
          <a:lstStyle/>
          <a:p>
            <a:r>
              <a:rPr lang="en-US" sz="2000" dirty="0" smtClean="0"/>
              <a:t>Storm </a:t>
            </a:r>
            <a:r>
              <a:rPr lang="en-US" sz="2000" dirty="0"/>
              <a:t>p</a:t>
            </a:r>
            <a:r>
              <a:rPr lang="en-US" sz="2000" dirty="0" smtClean="0"/>
              <a:t>etrels </a:t>
            </a:r>
            <a:r>
              <a:rPr lang="en-US" sz="2000" dirty="0"/>
              <a:t>are captured at night </a:t>
            </a:r>
            <a:r>
              <a:rPr lang="en-US" sz="2000" dirty="0" smtClean="0"/>
              <a:t>in Portugal</a:t>
            </a:r>
            <a:r>
              <a:rPr lang="en-US" sz="2000" dirty="0"/>
              <a:t>. Sound recordings of </a:t>
            </a:r>
            <a:r>
              <a:rPr lang="en-US" sz="2000" dirty="0" smtClean="0"/>
              <a:t>their </a:t>
            </a:r>
            <a:r>
              <a:rPr lang="en-US" sz="2000" dirty="0"/>
              <a:t>songs are used to lure the birds into </a:t>
            </a:r>
            <a:r>
              <a:rPr lang="en-US" sz="2000" dirty="0" smtClean="0"/>
              <a:t>the nets. </a:t>
            </a:r>
            <a:endParaRPr lang="en-US" sz="2000" dirty="0"/>
          </a:p>
        </p:txBody>
      </p:sp>
      <p:pic>
        <p:nvPicPr>
          <p:cNvPr id="7" name="Picture 6" descr="tn_Storm Petrel Ringing 4 (30 Jul 11)-1.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72000" y="2737997"/>
            <a:ext cx="4177496" cy="2784998"/>
          </a:xfrm>
          <a:prstGeom prst="rect">
            <a:avLst/>
          </a:prstGeom>
        </p:spPr>
      </p:pic>
      <p:sp>
        <p:nvSpPr>
          <p:cNvPr id="8" name="TextBox 7"/>
          <p:cNvSpPr txBox="1"/>
          <p:nvPr/>
        </p:nvSpPr>
        <p:spPr>
          <a:xfrm>
            <a:off x="4572000" y="5522995"/>
            <a:ext cx="4191000" cy="1015663"/>
          </a:xfrm>
          <a:prstGeom prst="rect">
            <a:avLst/>
          </a:prstGeom>
          <a:noFill/>
        </p:spPr>
        <p:txBody>
          <a:bodyPr wrap="square" rtlCol="0">
            <a:spAutoFit/>
          </a:bodyPr>
          <a:lstStyle/>
          <a:p>
            <a:r>
              <a:rPr lang="en-US" sz="2000" dirty="0" smtClean="0"/>
              <a:t>This storm petrel was captured in Scotland, 370 days and 361km from where it was first captured in Wales.  </a:t>
            </a:r>
            <a:endParaRPr lang="en-US" sz="2000" dirty="0"/>
          </a:p>
        </p:txBody>
      </p:sp>
      <p:grpSp>
        <p:nvGrpSpPr>
          <p:cNvPr id="5" name="Group 4"/>
          <p:cNvGrpSpPr/>
          <p:nvPr/>
        </p:nvGrpSpPr>
        <p:grpSpPr>
          <a:xfrm>
            <a:off x="355600" y="2737997"/>
            <a:ext cx="3713330" cy="2784998"/>
            <a:chOff x="355600" y="2560197"/>
            <a:chExt cx="3713330" cy="2784998"/>
          </a:xfrm>
        </p:grpSpPr>
        <p:pic>
          <p:nvPicPr>
            <p:cNvPr id="3" name="Picture 2" descr="78941a632328c279f92abefa157d6323.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55600" y="2560197"/>
              <a:ext cx="3713330" cy="2784998"/>
            </a:xfrm>
            <a:prstGeom prst="rect">
              <a:avLst/>
            </a:prstGeom>
          </p:spPr>
        </p:pic>
        <p:sp>
          <p:nvSpPr>
            <p:cNvPr id="4" name="Rectangle 3"/>
            <p:cNvSpPr/>
            <p:nvPr/>
          </p:nvSpPr>
          <p:spPr>
            <a:xfrm>
              <a:off x="2534811" y="5068196"/>
              <a:ext cx="1534119" cy="276999"/>
            </a:xfrm>
            <a:prstGeom prst="rect">
              <a:avLst/>
            </a:prstGeom>
          </p:spPr>
          <p:txBody>
            <a:bodyPr wrap="none">
              <a:spAutoFit/>
            </a:bodyPr>
            <a:lstStyle/>
            <a:p>
              <a:r>
                <a:rPr lang="en-US" sz="1200" dirty="0">
                  <a:solidFill>
                    <a:srgbClr val="FFFFFF"/>
                  </a:solidFill>
                </a:rPr>
                <a:t>A Rocha </a:t>
              </a:r>
              <a:r>
                <a:rPr lang="en-US" sz="1200" dirty="0" smtClean="0">
                  <a:solidFill>
                    <a:srgbClr val="FFFFFF"/>
                  </a:solidFill>
                </a:rPr>
                <a:t>International</a:t>
              </a:r>
              <a:endParaRPr lang="en-US" sz="1200" dirty="0">
                <a:solidFill>
                  <a:srgbClr val="FFFFFF"/>
                </a:solidFill>
              </a:endParaRPr>
            </a:p>
          </p:txBody>
        </p:sp>
      </p:grpSp>
    </p:spTree>
    <p:extLst>
      <p:ext uri="{BB962C8B-B14F-4D97-AF65-F5344CB8AC3E}">
        <p14:creationId xmlns:p14="http://schemas.microsoft.com/office/powerpoint/2010/main" val="37847960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anim calcmode="lin" valueType="num">
                                      <p:cBhvr additive="base">
                                        <p:cTn id="13"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anim calcmode="lin" valueType="num">
                                      <p:cBhvr additive="base">
                                        <p:cTn id="19"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5" end="5"/>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anim calcmode="lin" valueType="num">
                                      <p:cBhvr additive="base">
                                        <p:cTn id="23"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500" fill="hold"/>
                                        <p:tgtEl>
                                          <p:spTgt spid="6"/>
                                        </p:tgtEl>
                                        <p:attrNameLst>
                                          <p:attrName>ppt_x</p:attrName>
                                        </p:attrNameLst>
                                      </p:cBhvr>
                                      <p:tavLst>
                                        <p:tav tm="0">
                                          <p:val>
                                            <p:strVal val="#ppt_x"/>
                                          </p:val>
                                        </p:tav>
                                        <p:tav tm="100000">
                                          <p:val>
                                            <p:strVal val="#ppt_x"/>
                                          </p:val>
                                        </p:tav>
                                      </p:tavLst>
                                    </p:anim>
                                    <p:anim calcmode="lin" valueType="num">
                                      <p:cBhvr additive="base">
                                        <p:cTn id="3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additive="base">
                                        <p:cTn id="39" dur="500" fill="hold"/>
                                        <p:tgtEl>
                                          <p:spTgt spid="7"/>
                                        </p:tgtEl>
                                        <p:attrNameLst>
                                          <p:attrName>ppt_x</p:attrName>
                                        </p:attrNameLst>
                                      </p:cBhvr>
                                      <p:tavLst>
                                        <p:tav tm="0">
                                          <p:val>
                                            <p:strVal val="#ppt_x"/>
                                          </p:val>
                                        </p:tav>
                                        <p:tav tm="100000">
                                          <p:val>
                                            <p:strVal val="#ppt_x"/>
                                          </p:val>
                                        </p:tav>
                                      </p:tavLst>
                                    </p:anim>
                                    <p:anim calcmode="lin" valueType="num">
                                      <p:cBhvr additive="base">
                                        <p:cTn id="40" dur="500" fill="hold"/>
                                        <p:tgtEl>
                                          <p:spTgt spid="7"/>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ppt_x"/>
                                          </p:val>
                                        </p:tav>
                                        <p:tav tm="100000">
                                          <p:val>
                                            <p:strVal val="#ppt_x"/>
                                          </p:val>
                                        </p:tav>
                                      </p:tavLst>
                                    </p:anim>
                                    <p:anim calcmode="lin" valueType="num">
                                      <p:cBhvr additive="base">
                                        <p:cTn id="4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29124" y="0"/>
            <a:ext cx="9871804" cy="6858000"/>
            <a:chOff x="-129124" y="0"/>
            <a:chExt cx="9871804" cy="685800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9124" y="0"/>
              <a:ext cx="9871804" cy="6858000"/>
            </a:xfrm>
            <a:prstGeom prst="rect">
              <a:avLst/>
            </a:prstGeom>
          </p:spPr>
        </p:pic>
        <p:sp>
          <p:nvSpPr>
            <p:cNvPr id="3" name="TextBox 2"/>
            <p:cNvSpPr txBox="1"/>
            <p:nvPr/>
          </p:nvSpPr>
          <p:spPr>
            <a:xfrm>
              <a:off x="9140" y="6581001"/>
              <a:ext cx="2270367" cy="276999"/>
            </a:xfrm>
            <a:prstGeom prst="rect">
              <a:avLst/>
            </a:prstGeom>
            <a:noFill/>
          </p:spPr>
          <p:txBody>
            <a:bodyPr wrap="square" rtlCol="0">
              <a:spAutoFit/>
            </a:bodyPr>
            <a:lstStyle/>
            <a:p>
              <a:r>
                <a:rPr lang="en-US" sz="1200" dirty="0" smtClean="0">
                  <a:solidFill>
                    <a:schemeClr val="bg1"/>
                  </a:solidFill>
                </a:rPr>
                <a:t>© Ram </a:t>
              </a:r>
              <a:r>
                <a:rPr lang="en-US" sz="1200" dirty="0" err="1" smtClean="0">
                  <a:solidFill>
                    <a:schemeClr val="bg1"/>
                  </a:solidFill>
                </a:rPr>
                <a:t>Papish</a:t>
              </a:r>
              <a:endParaRPr lang="en-US" sz="1200" dirty="0">
                <a:solidFill>
                  <a:schemeClr val="bg1"/>
                </a:solidFill>
              </a:endParaRPr>
            </a:p>
          </p:txBody>
        </p:sp>
      </p:grpSp>
    </p:spTree>
    <p:extLst>
      <p:ext uri="{BB962C8B-B14F-4D97-AF65-F5344CB8AC3E}">
        <p14:creationId xmlns:p14="http://schemas.microsoft.com/office/powerpoint/2010/main" val="126961470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8938</TotalTime>
  <Words>3005</Words>
  <Application>Microsoft Macintosh PowerPoint</Application>
  <PresentationFormat>On-screen Show (4:3)</PresentationFormat>
  <Paragraphs>279</Paragraphs>
  <Slides>29</Slides>
  <Notes>28</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29</vt:i4>
      </vt:variant>
    </vt:vector>
  </HeadingPairs>
  <TitlesOfParts>
    <vt:vector size="31" baseType="lpstr">
      <vt:lpstr>Office Theme</vt:lpstr>
      <vt:lpstr>Chart</vt:lpstr>
      <vt:lpstr>Lesson 6: Seabird Capture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dc:creator>
  <cp:lastModifiedBy>Pam G</cp:lastModifiedBy>
  <cp:revision>138</cp:revision>
  <dcterms:created xsi:type="dcterms:W3CDTF">2017-06-29T17:59:05Z</dcterms:created>
  <dcterms:modified xsi:type="dcterms:W3CDTF">2017-09-05T00:48:27Z</dcterms:modified>
</cp:coreProperties>
</file>